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52"/>
  </p:notesMasterIdLst>
  <p:sldIdLst>
    <p:sldId id="256" r:id="rId2"/>
    <p:sldId id="264" r:id="rId3"/>
    <p:sldId id="266" r:id="rId4"/>
    <p:sldId id="267" r:id="rId5"/>
    <p:sldId id="257" r:id="rId6"/>
    <p:sldId id="258" r:id="rId7"/>
    <p:sldId id="268" r:id="rId8"/>
    <p:sldId id="275" r:id="rId9"/>
    <p:sldId id="273" r:id="rId10"/>
    <p:sldId id="272" r:id="rId11"/>
    <p:sldId id="310" r:id="rId12"/>
    <p:sldId id="311" r:id="rId13"/>
    <p:sldId id="313" r:id="rId14"/>
    <p:sldId id="295" r:id="rId15"/>
    <p:sldId id="296" r:id="rId16"/>
    <p:sldId id="305" r:id="rId17"/>
    <p:sldId id="298" r:id="rId18"/>
    <p:sldId id="304" r:id="rId19"/>
    <p:sldId id="314" r:id="rId20"/>
    <p:sldId id="285" r:id="rId21"/>
    <p:sldId id="286" r:id="rId22"/>
    <p:sldId id="315" r:id="rId23"/>
    <p:sldId id="291" r:id="rId24"/>
    <p:sldId id="316" r:id="rId25"/>
    <p:sldId id="293" r:id="rId26"/>
    <p:sldId id="279" r:id="rId27"/>
    <p:sldId id="280" r:id="rId28"/>
    <p:sldId id="284" r:id="rId29"/>
    <p:sldId id="294" r:id="rId30"/>
    <p:sldId id="297" r:id="rId31"/>
    <p:sldId id="259" r:id="rId32"/>
    <p:sldId id="260" r:id="rId33"/>
    <p:sldId id="269" r:id="rId34"/>
    <p:sldId id="265" r:id="rId35"/>
    <p:sldId id="262" r:id="rId36"/>
    <p:sldId id="263" r:id="rId37"/>
    <p:sldId id="270" r:id="rId38"/>
    <p:sldId id="271" r:id="rId39"/>
    <p:sldId id="274" r:id="rId40"/>
    <p:sldId id="276" r:id="rId41"/>
    <p:sldId id="277" r:id="rId42"/>
    <p:sldId id="278" r:id="rId43"/>
    <p:sldId id="281" r:id="rId44"/>
    <p:sldId id="289" r:id="rId45"/>
    <p:sldId id="290" r:id="rId46"/>
    <p:sldId id="287" r:id="rId47"/>
    <p:sldId id="288" r:id="rId48"/>
    <p:sldId id="307" r:id="rId49"/>
    <p:sldId id="309" r:id="rId50"/>
    <p:sldId id="306" r:id="rId5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94" autoAdjust="0"/>
    <p:restoredTop sz="94667" autoAdjust="0"/>
  </p:normalViewPr>
  <p:slideViewPr>
    <p:cSldViewPr>
      <p:cViewPr varScale="1">
        <p:scale>
          <a:sx n="75" d="100"/>
          <a:sy n="75" d="100"/>
        </p:scale>
        <p:origin x="-10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65471B-E030-4C8E-8A49-CF715275B0DB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78D482-5F61-4177-9BDE-11A2B366E419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78D482-5F61-4177-9BDE-11A2B366E419}" type="slidenum">
              <a:rPr lang="pl-PL" smtClean="0"/>
              <a:pPr/>
              <a:t>1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78D482-5F61-4177-9BDE-11A2B366E419}" type="slidenum">
              <a:rPr lang="pl-PL" smtClean="0"/>
              <a:pPr/>
              <a:t>17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ostokąt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ostokąt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ostokąt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Prostokąt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Prostokąt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Prostokąt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ostokąt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ostokąt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ostokąt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Prostokąt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13" name="Prostokąt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Prostokąt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Symbol zastępczy zawartości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12" name="Symbol zastępczy zawartości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Łącznik prosty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Prostokąt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ostokąt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Prostokąt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Prostokąt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rostokąt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pl-PL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ostokąt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Symbol zastępczy zawartości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26" name="Symbol zastępczy zawartości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3" name="Tytuł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Prostokąt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Prostokąt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rostokąt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Prostokąt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Prostokąt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rostokąt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Prostokąt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ostokąt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ostokąt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Prostokąt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Prostokąt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8" name="Prostokąt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Symbol zastępczy zawartości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1" name="Prostokąt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Łącznik prosty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ostokąt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ostokąt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Prostokąt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ostokąt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Prostokąt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Prostokąt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22" name="Prostokąt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Prostokąt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rostokąt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Prostokąt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Prostokąt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Prostokąt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Prostokąt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Prostokąt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Prostokąt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rostokąt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D77B514-1F15-48FD-B732-7392D916FF6C}" type="datetimeFigureOut">
              <a:rPr lang="pl-PL" smtClean="0"/>
              <a:pPr/>
              <a:t>2018-05-23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pl-PL"/>
          </a:p>
        </p:txBody>
      </p:sp>
      <p:sp>
        <p:nvSpPr>
          <p:cNvPr id="8" name="Prostokąt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A9DED15-D1AA-4631-B53B-1215F13AF85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/>
              <a:t>Kliknij, aby edytować style wzorca tekstu</a:t>
            </a:r>
          </a:p>
          <a:p>
            <a:pPr lvl="1" eaLnBrk="1" latinLnBrk="0" hangingPunct="1"/>
            <a:r>
              <a:rPr kumimoji="0" lang="pl-PL"/>
              <a:t>Drugi poziom</a:t>
            </a:r>
          </a:p>
          <a:p>
            <a:pPr lvl="2" eaLnBrk="1" latinLnBrk="0" hangingPunct="1"/>
            <a:r>
              <a:rPr kumimoji="0" lang="pl-PL"/>
              <a:t>Trzeci poziom</a:t>
            </a:r>
          </a:p>
          <a:p>
            <a:pPr lvl="3" eaLnBrk="1" latinLnBrk="0" hangingPunct="1"/>
            <a:r>
              <a:rPr kumimoji="0" lang="pl-PL"/>
              <a:t>Czwarty poziom</a:t>
            </a:r>
          </a:p>
          <a:p>
            <a:pPr lvl="4" eaLnBrk="1" latinLnBrk="0" hangingPunct="1"/>
            <a:r>
              <a:rPr kumimoji="0" lang="pl-PL"/>
              <a:t>Piąty poziom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hyperlink" Target="https://pl.wikipedia.org/wiki/Wodospad_Torc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jpe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eg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71472" y="2285992"/>
            <a:ext cx="7915276" cy="4071966"/>
          </a:xfrm>
        </p:spPr>
        <p:txBody>
          <a:bodyPr>
            <a:normAutofit/>
          </a:bodyPr>
          <a:lstStyle/>
          <a:p>
            <a:pPr algn="ctr"/>
            <a:r>
              <a:rPr lang="pt-PT" sz="1200" i="1" dirty="0">
                <a:solidFill>
                  <a:schemeClr val="tx1"/>
                </a:solidFill>
              </a:rPr>
              <a:t>Projekt “Staże zagraniczne dla uczniów i absolwentów szkół zawodowych oraz mobilność kadry kształcenia zawodowego”</a:t>
            </a:r>
            <a:br>
              <a:rPr lang="pl-PL" sz="1200" dirty="0">
                <a:solidFill>
                  <a:schemeClr val="tx1"/>
                </a:solidFill>
              </a:rPr>
            </a:br>
            <a:r>
              <a:rPr lang="pt-PT" sz="1200" dirty="0">
                <a:solidFill>
                  <a:schemeClr val="tx1"/>
                </a:solidFill>
              </a:rPr>
              <a:t>Realizowanego ze środków POWER na zasadach Programu Erasmus+ </a:t>
            </a:r>
            <a:r>
              <a:rPr lang="pt-PT" sz="1200" b="1" dirty="0">
                <a:solidFill>
                  <a:schemeClr val="tx1"/>
                </a:solidFill>
              </a:rPr>
              <a:t>sektor Kształcenie i szkolenia zawodowe</a:t>
            </a:r>
            <a:br>
              <a:rPr lang="pl-PL" sz="1800" dirty="0">
                <a:solidFill>
                  <a:schemeClr val="tx1"/>
                </a:solidFill>
              </a:rPr>
            </a:br>
            <a:r>
              <a:rPr lang="pl-PL" sz="1800" dirty="0">
                <a:solidFill>
                  <a:schemeClr val="tx1"/>
                </a:solidFill>
              </a:rPr>
              <a:t> </a:t>
            </a:r>
            <a:br>
              <a:rPr lang="pl-PL" sz="1800" dirty="0">
                <a:solidFill>
                  <a:schemeClr val="tx1"/>
                </a:solidFill>
              </a:rPr>
            </a:br>
            <a:br>
              <a:rPr lang="pl-PL" sz="1800" b="1" dirty="0">
                <a:solidFill>
                  <a:schemeClr val="tx1"/>
                </a:solidFill>
              </a:rPr>
            </a:br>
            <a:r>
              <a:rPr lang="pl-PL" sz="1800" b="1" dirty="0">
                <a:solidFill>
                  <a:schemeClr val="tx1"/>
                </a:solidFill>
              </a:rPr>
              <a:t>Projekt nr 2016-1-PL01-KA102-024427</a:t>
            </a:r>
            <a:r>
              <a:rPr lang="pl-PL" dirty="0">
                <a:solidFill>
                  <a:schemeClr val="tx1"/>
                </a:solidFill>
              </a:rPr>
              <a:t> 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sz="2200" b="1" dirty="0">
                <a:solidFill>
                  <a:schemeClr val="tx1"/>
                </a:solidFill>
              </a:rPr>
              <a:t>Tytuł projektu: </a:t>
            </a:r>
            <a:r>
              <a:rPr lang="pl-PL" sz="2200" b="1" dirty="0">
                <a:solidFill>
                  <a:srgbClr val="002060"/>
                </a:solidFill>
              </a:rPr>
              <a:t>„Podniesienie kwalifikacji  zawodowych szansą na sukces zawodowy”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sz="2200" b="1" dirty="0">
                <a:solidFill>
                  <a:schemeClr val="tx1"/>
                </a:solidFill>
              </a:rPr>
              <a:t>Termin realizacji praktyk: </a:t>
            </a:r>
            <a:r>
              <a:rPr lang="pl-PL" sz="2200" dirty="0">
                <a:solidFill>
                  <a:schemeClr val="tx1"/>
                </a:solidFill>
              </a:rPr>
              <a:t>09.04 – 04.05.2018 r.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sz="2200" b="1" dirty="0">
                <a:solidFill>
                  <a:schemeClr val="tx1"/>
                </a:solidFill>
              </a:rPr>
              <a:t>Grupa 4 w zawodzie : </a:t>
            </a:r>
            <a:r>
              <a:rPr lang="pl-PL" sz="2200" dirty="0">
                <a:solidFill>
                  <a:schemeClr val="tx1"/>
                </a:solidFill>
              </a:rPr>
              <a:t>technik urządzeń i systemów energetyki odnawialnej (4 tygodnie)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857232"/>
            <a:ext cx="1143008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85720" y="1000108"/>
            <a:ext cx="3234288" cy="96179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928670"/>
            <a:ext cx="3213335" cy="1078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42976" y="1500174"/>
            <a:ext cx="6786610" cy="630386"/>
          </a:xfrm>
        </p:spPr>
        <p:txBody>
          <a:bodyPr>
            <a:normAutofit/>
          </a:bodyPr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Przelot z Berlina do </a:t>
            </a:r>
            <a:r>
              <a:rPr lang="pl-PL" b="1" dirty="0" err="1">
                <a:solidFill>
                  <a:schemeClr val="tx1"/>
                </a:solidFill>
              </a:rPr>
              <a:t>Kerry</a:t>
            </a:r>
            <a:endParaRPr lang="pl-PL" b="1" dirty="0">
              <a:solidFill>
                <a:schemeClr val="tx1"/>
              </a:solidFill>
            </a:endParaRPr>
          </a:p>
        </p:txBody>
      </p:sp>
      <p:pic>
        <p:nvPicPr>
          <p:cNvPr id="819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64291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C:\Users\ROBERT\Downloads\30726989_2077358725922856_8091857765942689792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428868"/>
            <a:ext cx="2625329" cy="3613246"/>
          </a:xfrm>
          <a:prstGeom prst="rect">
            <a:avLst/>
          </a:prstGeom>
          <a:noFill/>
        </p:spPr>
      </p:pic>
      <p:pic>
        <p:nvPicPr>
          <p:cNvPr id="8198" name="Picture 6" descr="C:\Users\ROBERT\Downloads\30706146_2077358572589538_2942193803399790592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66156" y="3370429"/>
            <a:ext cx="4099861" cy="2541107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3491880" y="2273441"/>
            <a:ext cx="5112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rgbClr val="002060"/>
                </a:solidFill>
              </a:rPr>
              <a:t>Już jesteśmy w Irlandii        - lotnisko w </a:t>
            </a:r>
            <a:r>
              <a:rPr lang="pl-PL" sz="2800" b="1" dirty="0" err="1">
                <a:solidFill>
                  <a:srgbClr val="002060"/>
                </a:solidFill>
              </a:rPr>
              <a:t>Kerry</a:t>
            </a:r>
            <a:endParaRPr lang="pl-PL" sz="2800" b="1" dirty="0">
              <a:solidFill>
                <a:srgbClr val="00206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79512" y="6429396"/>
            <a:ext cx="89644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720" y="1500174"/>
            <a:ext cx="8534400" cy="758952"/>
          </a:xfrm>
        </p:spPr>
        <p:txBody>
          <a:bodyPr>
            <a:normAutofit/>
          </a:bodyPr>
          <a:lstStyle/>
          <a:p>
            <a:r>
              <a:rPr lang="pl-PL" sz="2000" b="1" dirty="0">
                <a:solidFill>
                  <a:schemeClr val="tx1"/>
                </a:solidFill>
              </a:rPr>
              <a:t>Wizyta studyjna w elektrowni wodnej </a:t>
            </a:r>
            <a:r>
              <a:rPr lang="pl-PL" sz="2000" b="1" dirty="0" err="1">
                <a:solidFill>
                  <a:schemeClr val="tx1"/>
                </a:solidFill>
              </a:rPr>
              <a:t>Ardnacrusha</a:t>
            </a:r>
            <a:r>
              <a:rPr lang="pl-PL" sz="2000" b="1" dirty="0">
                <a:solidFill>
                  <a:schemeClr val="tx1"/>
                </a:solidFill>
              </a:rPr>
              <a:t> na rzece Shannon</a:t>
            </a:r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57166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20180417_1158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2540504"/>
            <a:ext cx="4000528" cy="2714626"/>
          </a:xfrm>
          <a:prstGeom prst="rect">
            <a:avLst/>
          </a:prstGeom>
        </p:spPr>
      </p:pic>
      <p:pic>
        <p:nvPicPr>
          <p:cNvPr id="8" name="Obraz 7" descr="20180417_11274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37255" y="2694576"/>
            <a:ext cx="4500562" cy="2531566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28596" y="5413262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2060"/>
                </a:solidFill>
              </a:rPr>
              <a:t>Omówienie zasad funkcjonowania hydroelektrowni – przez przedstawiciela działu technicznego </a:t>
            </a:r>
            <a:r>
              <a:rPr lang="pl-PL" sz="2000" b="1" dirty="0" err="1">
                <a:solidFill>
                  <a:srgbClr val="002060"/>
                </a:solidFill>
              </a:rPr>
              <a:t>Dermota</a:t>
            </a:r>
            <a:r>
              <a:rPr lang="pl-PL" sz="2000" b="1" dirty="0">
                <a:solidFill>
                  <a:srgbClr val="002060"/>
                </a:solidFill>
              </a:rPr>
              <a:t> </a:t>
            </a:r>
            <a:r>
              <a:rPr lang="pl-PL" sz="2000" b="1" dirty="0" err="1">
                <a:solidFill>
                  <a:srgbClr val="002060"/>
                </a:solidFill>
              </a:rPr>
              <a:t>Finnana</a:t>
            </a:r>
            <a:endParaRPr lang="pl-PL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20180417_114024_Burst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1500174"/>
            <a:ext cx="2692320" cy="4786346"/>
          </a:xfrm>
          <a:prstGeom prst="rect">
            <a:avLst/>
          </a:prstGeom>
        </p:spPr>
      </p:pic>
      <p:pic>
        <p:nvPicPr>
          <p:cNvPr id="8" name="Obraz 7" descr="20180417_1205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14744" y="1785926"/>
            <a:ext cx="5080003" cy="2857502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3643306" y="4929198"/>
            <a:ext cx="5143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2060"/>
                </a:solidFill>
              </a:rPr>
              <a:t>Poznawanie technicznych parametrów dotyczących hydroelektrowni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57224" y="2143116"/>
            <a:ext cx="7972452" cy="142876"/>
          </a:xfrm>
        </p:spPr>
        <p:txBody>
          <a:bodyPr>
            <a:noAutofit/>
          </a:bodyPr>
          <a:lstStyle/>
          <a:p>
            <a:pPr algn="ctr"/>
            <a:r>
              <a:rPr lang="pl-PL" sz="2400" b="1" dirty="0">
                <a:solidFill>
                  <a:schemeClr val="tx1"/>
                </a:solidFill>
              </a:rPr>
              <a:t>Wykład na temat energetyki odnawialnej                w Irlandii</a:t>
            </a:r>
          </a:p>
        </p:txBody>
      </p:sp>
      <p:pic>
        <p:nvPicPr>
          <p:cNvPr id="5" name="Obraz 4" descr="30725030_1786243348351803_7582477724128641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428868"/>
            <a:ext cx="5072098" cy="2536049"/>
          </a:xfrm>
          <a:prstGeom prst="rect">
            <a:avLst/>
          </a:prstGeom>
        </p:spPr>
      </p:pic>
      <p:pic>
        <p:nvPicPr>
          <p:cNvPr id="6" name="Obraz 5" descr="30704460_893869620795125_42427799000055808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143248"/>
            <a:ext cx="4071966" cy="305397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28"/>
            <a:ext cx="2500330" cy="83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214290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357166"/>
            <a:ext cx="2857520" cy="847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30740579_1786240605018744_6045764328567603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928934"/>
            <a:ext cx="4143403" cy="285752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927" y="182097"/>
            <a:ext cx="2981123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214290"/>
            <a:ext cx="790583" cy="790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285728"/>
            <a:ext cx="3000396" cy="889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571612"/>
            <a:ext cx="8964488" cy="129454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pl-PL" sz="3300" b="1" dirty="0"/>
              <a:t>Zajęcia zostały przeprowadzone przez </a:t>
            </a:r>
            <a:r>
              <a:rPr lang="pl-PL" sz="3000" b="1" dirty="0" err="1"/>
              <a:t>Kerstin</a:t>
            </a:r>
            <a:r>
              <a:rPr lang="pl-PL" sz="3000" b="1" dirty="0"/>
              <a:t> O’Connor </a:t>
            </a:r>
          </a:p>
          <a:p>
            <a:pPr algn="ctr">
              <a:buNone/>
            </a:pPr>
            <a:r>
              <a:rPr lang="pl-PL" sz="3000" b="1" dirty="0"/>
              <a:t>przedstawiciela „</a:t>
            </a:r>
            <a:r>
              <a:rPr lang="pl-PL" sz="3200" b="1" dirty="0"/>
              <a:t>Power Capital”</a:t>
            </a:r>
            <a:endParaRPr lang="pl-PL" sz="3000" b="1" dirty="0"/>
          </a:p>
        </p:txBody>
      </p:sp>
      <p:pic>
        <p:nvPicPr>
          <p:cNvPr id="10" name="Obraz 9" descr="received_893869390795148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42969" y="2943990"/>
            <a:ext cx="4286249" cy="3214686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6160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b="1" dirty="0"/>
              <a:t>Zajęcia o źródłach pozyskiwania energii</a:t>
            </a:r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357126" y="5373216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solidFill>
                  <a:srgbClr val="002060"/>
                </a:solidFill>
              </a:rPr>
              <a:t>Zajęcia teoretyczne i praktyczne</a:t>
            </a:r>
          </a:p>
          <a:p>
            <a:pPr algn="ctr"/>
            <a:r>
              <a:rPr lang="pl-PL" sz="1600" b="1" dirty="0">
                <a:solidFill>
                  <a:srgbClr val="002060"/>
                </a:solidFill>
              </a:rPr>
              <a:t>z Benjaminem </a:t>
            </a:r>
            <a:r>
              <a:rPr lang="pl-PL" sz="1600" b="1" dirty="0" err="1">
                <a:solidFill>
                  <a:srgbClr val="002060"/>
                </a:solidFill>
              </a:rPr>
              <a:t>Hallihanem</a:t>
            </a:r>
            <a:endParaRPr lang="pl-PL" sz="1600" b="1" dirty="0">
              <a:solidFill>
                <a:srgbClr val="002060"/>
              </a:solidFill>
            </a:endParaRPr>
          </a:p>
        </p:txBody>
      </p:sp>
      <p:pic>
        <p:nvPicPr>
          <p:cNvPr id="15" name="Obraz 14" descr="20180418_1118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347" y="2170031"/>
            <a:ext cx="5214974" cy="2933423"/>
          </a:xfrm>
          <a:prstGeom prst="rect">
            <a:avLst/>
          </a:prstGeom>
        </p:spPr>
      </p:pic>
      <p:pic>
        <p:nvPicPr>
          <p:cNvPr id="16" name="Obraz 15" descr="PRZYCIET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2132" y="2571744"/>
            <a:ext cx="3246205" cy="364331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OBERT\Desktop\received_17810118052532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85926"/>
            <a:ext cx="4699033" cy="2643206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357158" y="4643446"/>
            <a:ext cx="45720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pl-PL" sz="2400" b="1" dirty="0">
                <a:solidFill>
                  <a:srgbClr val="002060"/>
                </a:solidFill>
              </a:rPr>
              <a:t>Z zaciekawieniem i uśmiechem na twarzy słuchaliśmy Pana Benjamina</a:t>
            </a:r>
          </a:p>
        </p:txBody>
      </p:sp>
      <p:pic>
        <p:nvPicPr>
          <p:cNvPr id="33795" name="Picture 3" descr="C:\Users\ROBERT\Desktop\received_1781011958586540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1038" y="2768869"/>
            <a:ext cx="3810026" cy="2643206"/>
          </a:xfrm>
          <a:prstGeom prst="rect">
            <a:avLst/>
          </a:prstGeom>
          <a:noFill/>
        </p:spPr>
      </p:pic>
      <p:pic>
        <p:nvPicPr>
          <p:cNvPr id="8" name="Obraz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32770" name="Picture 2" descr=" 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16118" y="2591074"/>
            <a:ext cx="6500858" cy="3647704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1285852" y="1714488"/>
            <a:ext cx="66437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Podsumowanie warsztatów i wizyty </a:t>
            </a:r>
          </a:p>
          <a:p>
            <a:pPr algn="ctr"/>
            <a:r>
              <a:rPr lang="pl-PL" sz="2400" b="1" dirty="0"/>
              <a:t>  w </a:t>
            </a:r>
            <a:r>
              <a:rPr lang="pl-PL" sz="2400" b="1" dirty="0" err="1"/>
              <a:t>Mallow</a:t>
            </a:r>
            <a:r>
              <a:rPr lang="pl-PL" sz="2400" b="1" dirty="0"/>
              <a:t> </a:t>
            </a:r>
            <a:r>
              <a:rPr lang="pl-PL" sz="2400" b="1" dirty="0" err="1"/>
              <a:t>Leisure</a:t>
            </a:r>
            <a:r>
              <a:rPr lang="pl-PL" sz="2400" b="1" dirty="0"/>
              <a:t> Centre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720" y="1571612"/>
            <a:ext cx="8534400" cy="758952"/>
          </a:xfrm>
        </p:spPr>
        <p:txBody>
          <a:bodyPr>
            <a:noAutofit/>
          </a:bodyPr>
          <a:lstStyle/>
          <a:p>
            <a:r>
              <a:rPr lang="pl-PL" sz="2400" b="1" dirty="0">
                <a:solidFill>
                  <a:schemeClr val="tx1"/>
                </a:solidFill>
                <a:latin typeface="+mn-lt"/>
              </a:rPr>
              <a:t>Wizyta studyjna w </a:t>
            </a:r>
            <a:r>
              <a:rPr lang="pl-PL" sz="2400" b="1" dirty="0" err="1">
                <a:solidFill>
                  <a:schemeClr val="tx1"/>
                </a:solidFill>
                <a:latin typeface="+mn-lt"/>
              </a:rPr>
              <a:t>Mallow</a:t>
            </a:r>
            <a:r>
              <a:rPr lang="pl-PL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pl-PL" sz="2400" b="1" dirty="0" err="1">
                <a:solidFill>
                  <a:schemeClr val="tx1"/>
                </a:solidFill>
                <a:latin typeface="+mn-lt"/>
              </a:rPr>
              <a:t>Leisure</a:t>
            </a:r>
            <a:r>
              <a:rPr lang="pl-PL" sz="2400" b="1" dirty="0">
                <a:solidFill>
                  <a:schemeClr val="tx1"/>
                </a:solidFill>
                <a:latin typeface="+mn-lt"/>
              </a:rPr>
              <a:t> Centre - basen ogrzewany wodą pozyskiwaną z wnętrza Ziemi</a:t>
            </a:r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428564" y="6429396"/>
            <a:ext cx="87154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1028" name="Picture 4" descr=" 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600" y="2492896"/>
            <a:ext cx="6912767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2EF3165-6EED-493B-9F2E-58462DBAD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5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Obraz zawierający żywność&#10;&#10;Opis wygenerowany przy wysokim poziomie pewności">
            <a:extLst>
              <a:ext uri="{FF2B5EF4-FFF2-40B4-BE49-F238E27FC236}">
                <a16:creationId xmlns:a16="http://schemas.microsoft.com/office/drawing/2014/main" id="{54C6420F-1EF9-4ACF-BE17-B13CB6B91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6CFD56A-6EF0-4CAC-B7CA-D64A6BCF1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357165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3EE3109-3F97-4CDE-80DA-85923FCCA78C}"/>
              </a:ext>
            </a:extLst>
          </p:cNvPr>
          <p:cNvSpPr txBox="1"/>
          <p:nvPr/>
        </p:nvSpPr>
        <p:spPr>
          <a:xfrm>
            <a:off x="357125" y="6429397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12" name="Obraz 12" descr="Obraz zawierający osoba, mężczyzna, budynek, stojące&#10;&#10;Opis wygenerowany przy bardzo wysokim poziomie pewności">
            <a:extLst>
              <a:ext uri="{FF2B5EF4-FFF2-40B4-BE49-F238E27FC236}">
                <a16:creationId xmlns:a16="http://schemas.microsoft.com/office/drawing/2014/main" id="{2E7DCA4D-B3F9-4AA2-8589-51E41ADE8C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4516" y="3037953"/>
            <a:ext cx="5484502" cy="3096551"/>
          </a:xfrm>
          <a:prstGeom prst="rect">
            <a:avLst/>
          </a:prstGeom>
        </p:spPr>
      </p:pic>
      <p:pic>
        <p:nvPicPr>
          <p:cNvPr id="14" name="Obraz 14" descr="Obraz zawierający podłoże, wewnątrz, budynek, sufit&#10;&#10;Opis wygenerowany przy wysokim poziomie pewności">
            <a:extLst>
              <a:ext uri="{FF2B5EF4-FFF2-40B4-BE49-F238E27FC236}">
                <a16:creationId xmlns:a16="http://schemas.microsoft.com/office/drawing/2014/main" id="{45688FF1-46D0-49AB-B2FD-06DC75066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258" y="1845874"/>
            <a:ext cx="2311400" cy="4114800"/>
          </a:xfrm>
          <a:prstGeom prst="rect">
            <a:avLst/>
          </a:prstGeom>
        </p:spPr>
      </p:pic>
      <p:sp>
        <p:nvSpPr>
          <p:cNvPr id="16" name="pole tekstowe 15">
            <a:extLst>
              <a:ext uri="{FF2B5EF4-FFF2-40B4-BE49-F238E27FC236}">
                <a16:creationId xmlns:a16="http://schemas.microsoft.com/office/drawing/2014/main" id="{19A3648C-1AA2-4028-8AD8-E04FC84D6139}"/>
              </a:ext>
            </a:extLst>
          </p:cNvPr>
          <p:cNvSpPr txBox="1"/>
          <p:nvPr/>
        </p:nvSpPr>
        <p:spPr>
          <a:xfrm>
            <a:off x="3636733" y="1848719"/>
            <a:ext cx="4460071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400" b="1" dirty="0"/>
              <a:t>Poznanie gorących źródeł - basen </a:t>
            </a:r>
            <a:r>
              <a:rPr lang="pl-PL" sz="2400" b="1" dirty="0" err="1"/>
              <a:t>Mallow</a:t>
            </a:r>
            <a:endParaRPr lang="pl-PL" sz="2400" b="1" dirty="0"/>
          </a:p>
        </p:txBody>
      </p:sp>
    </p:spTree>
    <p:extLst>
      <p:ext uri="{BB962C8B-B14F-4D97-AF65-F5344CB8AC3E}">
        <p14:creationId xmlns:p14="http://schemas.microsoft.com/office/powerpoint/2010/main" val="326337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2EF3165-6EED-493B-9F2E-58462DBAD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5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54C6420F-1EF9-4ACF-BE17-B13CB6B91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6CFD56A-6EF0-4CAC-B7CA-D64A6BCF1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357165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3EE3109-3F97-4CDE-80DA-85923FCCA78C}"/>
              </a:ext>
            </a:extLst>
          </p:cNvPr>
          <p:cNvSpPr txBox="1"/>
          <p:nvPr/>
        </p:nvSpPr>
        <p:spPr>
          <a:xfrm>
            <a:off x="357125" y="6429397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2" name="Obraz 2" descr="Obraz zawierający osoba, trzymający, wewnątrz, mężczyzna&#10;&#10;Opis wygenerowany przy wysokim poziomie pewności">
            <a:extLst>
              <a:ext uri="{FF2B5EF4-FFF2-40B4-BE49-F238E27FC236}">
                <a16:creationId xmlns:a16="http://schemas.microsoft.com/office/drawing/2014/main" id="{A69B25A2-2F5B-4C6E-9C9D-69AAA2863D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2417" y="3246633"/>
            <a:ext cx="4042710" cy="2271314"/>
          </a:xfrm>
          <a:prstGeom prst="rect">
            <a:avLst/>
          </a:prstGeom>
        </p:spPr>
      </p:pic>
      <p:pic>
        <p:nvPicPr>
          <p:cNvPr id="4" name="Obraz 5" descr="Obraz zawierający wewnątrz, sufit, ściana, budynek&#10;&#10;Opis wygenerowany przy bardzo wysokim poziomie pewności">
            <a:extLst>
              <a:ext uri="{FF2B5EF4-FFF2-40B4-BE49-F238E27FC236}">
                <a16:creationId xmlns:a16="http://schemas.microsoft.com/office/drawing/2014/main" id="{C1C88EB8-04AD-45B4-B60A-86865727AF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960" y="2686989"/>
            <a:ext cx="4564412" cy="2954269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B6B4CD0B-DD16-492F-B8EE-F1D00616C49E}"/>
              </a:ext>
            </a:extLst>
          </p:cNvPr>
          <p:cNvSpPr txBox="1"/>
          <p:nvPr/>
        </p:nvSpPr>
        <p:spPr>
          <a:xfrm>
            <a:off x="259901" y="1706437"/>
            <a:ext cx="8149920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b="1" dirty="0"/>
              <a:t>Poznanie budowy zasad działania urządzeń wspomagających wykorzystanie gorących źródeł w </a:t>
            </a:r>
            <a:r>
              <a:rPr lang="pl-PL" b="1" dirty="0" err="1"/>
              <a:t>Mallow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932086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2EF3165-6EED-493B-9F2E-58462DBAD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5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54C6420F-1EF9-4ACF-BE17-B13CB6B91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6CFD56A-6EF0-4CAC-B7CA-D64A6BCF1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357165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3EE3109-3F97-4CDE-80DA-85923FCCA78C}"/>
              </a:ext>
            </a:extLst>
          </p:cNvPr>
          <p:cNvSpPr txBox="1"/>
          <p:nvPr/>
        </p:nvSpPr>
        <p:spPr>
          <a:xfrm>
            <a:off x="357125" y="6429397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12" name="Obraz 12" descr="Obraz zawierający osoba, zewnętrzne, stojące, niebo&#10;&#10;Opis wygenerowany przy bardzo wysokim poziomie pewności">
            <a:extLst>
              <a:ext uri="{FF2B5EF4-FFF2-40B4-BE49-F238E27FC236}">
                <a16:creationId xmlns:a16="http://schemas.microsoft.com/office/drawing/2014/main" id="{D85C00D0-49D7-4451-9CE9-1678A3F798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1653" y="3085380"/>
            <a:ext cx="5427590" cy="3049123"/>
          </a:xfrm>
          <a:prstGeom prst="rect">
            <a:avLst/>
          </a:prstGeom>
        </p:spPr>
      </p:pic>
      <p:sp>
        <p:nvSpPr>
          <p:cNvPr id="14" name="pole tekstowe 13">
            <a:extLst>
              <a:ext uri="{FF2B5EF4-FFF2-40B4-BE49-F238E27FC236}">
                <a16:creationId xmlns:a16="http://schemas.microsoft.com/office/drawing/2014/main" id="{6960EC9C-CE07-4705-A017-4497C5AE5764}"/>
              </a:ext>
            </a:extLst>
          </p:cNvPr>
          <p:cNvSpPr txBox="1"/>
          <p:nvPr/>
        </p:nvSpPr>
        <p:spPr>
          <a:xfrm>
            <a:off x="3835928" y="1706437"/>
            <a:ext cx="4479042" cy="95410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800" b="1" dirty="0"/>
              <a:t>Hydroelektrownia </a:t>
            </a:r>
            <a:r>
              <a:rPr lang="pl-PL" sz="2800" b="1" dirty="0" err="1"/>
              <a:t>Andacrusha</a:t>
            </a:r>
          </a:p>
        </p:txBody>
      </p:sp>
      <p:pic>
        <p:nvPicPr>
          <p:cNvPr id="15" name="Obraz 15" descr="Obraz zawierający wewnątrz, podłoże, budynek, ściana&#10;&#10;Opis wygenerowany przy bardzo wysokim poziomie pewności">
            <a:extLst>
              <a:ext uri="{FF2B5EF4-FFF2-40B4-BE49-F238E27FC236}">
                <a16:creationId xmlns:a16="http://schemas.microsoft.com/office/drawing/2014/main" id="{78612398-51DF-4ACB-9983-F2DF8D833F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2715" y="1485426"/>
            <a:ext cx="2567507" cy="457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06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1000100" y="1500174"/>
            <a:ext cx="72866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Wizyta studyjna w Elektrowni </a:t>
            </a:r>
            <a:r>
              <a:rPr lang="pl-PL" sz="2000" b="1" dirty="0" err="1"/>
              <a:t>Edenderry</a:t>
            </a:r>
            <a:endParaRPr lang="pl-PL" sz="2000" b="1" dirty="0"/>
          </a:p>
        </p:txBody>
      </p:sp>
      <p:pic>
        <p:nvPicPr>
          <p:cNvPr id="9" name="Obraz 8" descr="31890359_1790737614280641_375367175164133376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1857364"/>
            <a:ext cx="4786346" cy="2692320"/>
          </a:xfrm>
          <a:prstGeom prst="rect">
            <a:avLst/>
          </a:prstGeom>
        </p:spPr>
      </p:pic>
      <p:pic>
        <p:nvPicPr>
          <p:cNvPr id="11" name="Obraz 10" descr="31747846_1790737707613965_5230502703116845056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70007" y="3929066"/>
            <a:ext cx="4710816" cy="2424300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5429256" y="2285992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Krótka prezentacja na temat pozyskiwania biomasy na przykładzie elektrowni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214282" y="4929198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oraz produkcji</a:t>
            </a:r>
          </a:p>
          <a:p>
            <a:pPr algn="ctr"/>
            <a:r>
              <a:rPr lang="pl-PL" b="1" dirty="0">
                <a:solidFill>
                  <a:srgbClr val="002060"/>
                </a:solidFill>
              </a:rPr>
              <a:t> i wykorzystania biomasy neutralnej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IMG_20180502_1520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1643050"/>
            <a:ext cx="4857719" cy="3643290"/>
          </a:xfrm>
          <a:prstGeom prst="rect">
            <a:avLst/>
          </a:prstGeom>
        </p:spPr>
      </p:pic>
      <p:pic>
        <p:nvPicPr>
          <p:cNvPr id="9" name="Obraz 8" descr="IMG_20180502_1532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6314" y="1785926"/>
            <a:ext cx="4107588" cy="3828506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214282" y="5643578"/>
            <a:ext cx="8679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Zajęcia w terenie z przedstawicielką Elektrowni w </a:t>
            </a:r>
            <a:r>
              <a:rPr lang="pl-PL" b="1" dirty="0" err="1">
                <a:solidFill>
                  <a:srgbClr val="002060"/>
                </a:solidFill>
              </a:rPr>
              <a:t>Edenderry</a:t>
            </a:r>
            <a:r>
              <a:rPr lang="pl-PL" b="1" dirty="0">
                <a:solidFill>
                  <a:srgbClr val="002060"/>
                </a:solidFill>
              </a:rPr>
              <a:t> – poznanie zasad pozyskiwania torfu z bagien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31790532_1002773569898135_1223855204487659520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1643050"/>
            <a:ext cx="4381499" cy="3286124"/>
          </a:xfrm>
          <a:prstGeom prst="rect">
            <a:avLst/>
          </a:prstGeom>
        </p:spPr>
      </p:pic>
      <p:pic>
        <p:nvPicPr>
          <p:cNvPr id="9" name="Obraz 8" descr="31824469_1002778036564355_5652968322145189888_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2428868"/>
            <a:ext cx="4381498" cy="3286124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357158" y="5143512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Pozyskiwanie biogazu – poznanie zastosowania różnych urządzeń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IMG_20180502_15214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1" y="1714488"/>
            <a:ext cx="4286280" cy="3214710"/>
          </a:xfrm>
          <a:prstGeom prst="rect">
            <a:avLst/>
          </a:prstGeom>
        </p:spPr>
      </p:pic>
      <p:pic>
        <p:nvPicPr>
          <p:cNvPr id="9" name="Obraz 8" descr="IMG_20180502_1538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1714488"/>
            <a:ext cx="4262435" cy="3196826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0" y="5143512"/>
            <a:ext cx="9143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Poznanie produkcji i wykorzystania biomasy neutralnej: tj. mieszaniny torfu i biomasy neutralnej pod względem emisji dwutlenku węgla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571472" y="1571612"/>
            <a:ext cx="8143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Wizyta studyjna w firmie </a:t>
            </a:r>
            <a:r>
              <a:rPr lang="pl-PL" sz="2400" b="1" dirty="0" err="1"/>
              <a:t>Dairy</a:t>
            </a:r>
            <a:r>
              <a:rPr lang="pl-PL" sz="2400" b="1" dirty="0"/>
              <a:t> </a:t>
            </a:r>
            <a:r>
              <a:rPr lang="pl-PL" sz="2400" b="1" dirty="0" err="1"/>
              <a:t>Gold</a:t>
            </a:r>
            <a:endParaRPr lang="pl-PL" sz="2400" b="1" dirty="0"/>
          </a:p>
        </p:txBody>
      </p:sp>
      <p:pic>
        <p:nvPicPr>
          <p:cNvPr id="9" name="Obraz 8" descr="31870729_1002816729893819_9088147624355168256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571744"/>
            <a:ext cx="4214842" cy="3161132"/>
          </a:xfrm>
          <a:prstGeom prst="rect">
            <a:avLst/>
          </a:prstGeom>
        </p:spPr>
      </p:pic>
      <p:pic>
        <p:nvPicPr>
          <p:cNvPr id="10" name="Obraz 9" descr="31824459_1791511314203271_3486642450754174976_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1934" y="2000240"/>
            <a:ext cx="4843476" cy="2714562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4500562" y="5072074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2060"/>
                </a:solidFill>
              </a:rPr>
              <a:t>Wykłady na temat energii pozyskiwanej z krowich odchodów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2EF3165-6EED-493B-9F2E-58462DBAD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5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54C6420F-1EF9-4ACF-BE17-B13CB6B91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6CFD56A-6EF0-4CAC-B7CA-D64A6BCF1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357165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3EE3109-3F97-4CDE-80DA-85923FCCA78C}"/>
              </a:ext>
            </a:extLst>
          </p:cNvPr>
          <p:cNvSpPr txBox="1"/>
          <p:nvPr/>
        </p:nvSpPr>
        <p:spPr>
          <a:xfrm>
            <a:off x="357125" y="6429397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2" name="Obraz 2" descr="Obraz zawierający osoba, trawa, budynek, zewnętrzne&#10;&#10;Opis wygenerowany przy bardzo wysokim poziomie pewności">
            <a:extLst>
              <a:ext uri="{FF2B5EF4-FFF2-40B4-BE49-F238E27FC236}">
                <a16:creationId xmlns:a16="http://schemas.microsoft.com/office/drawing/2014/main" id="{386852C7-739A-4EBA-90C9-EA70FEBFA0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5413" y="3493256"/>
            <a:ext cx="5076627" cy="2849928"/>
          </a:xfrm>
          <a:prstGeom prst="rect">
            <a:avLst/>
          </a:prstGeom>
        </p:spPr>
      </p:pic>
      <p:pic>
        <p:nvPicPr>
          <p:cNvPr id="4" name="Obraz 5" descr="Obraz zawierający osoba, wewnątrz, podłoże, mężczyzna&#10;&#10;Opis wygenerowany przy bardzo wysokim poziomie pewności">
            <a:extLst>
              <a:ext uri="{FF2B5EF4-FFF2-40B4-BE49-F238E27FC236}">
                <a16:creationId xmlns:a16="http://schemas.microsoft.com/office/drawing/2014/main" id="{D36BB857-A743-4D2A-9F7C-981D6FF2E4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446" y="1539247"/>
            <a:ext cx="4393673" cy="2470509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F49FAE05-2A88-4243-9B06-1F1079031088}"/>
              </a:ext>
            </a:extLst>
          </p:cNvPr>
          <p:cNvSpPr txBox="1"/>
          <p:nvPr/>
        </p:nvSpPr>
        <p:spPr>
          <a:xfrm>
            <a:off x="5031099" y="2085856"/>
            <a:ext cx="3454610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400" b="1" dirty="0"/>
              <a:t>Poznawanie terenu firmy </a:t>
            </a:r>
            <a:r>
              <a:rPr lang="pl-PL" sz="2400" b="1" dirty="0" err="1"/>
              <a:t>Dairy</a:t>
            </a:r>
            <a:r>
              <a:rPr lang="pl-PL" sz="2400" b="1" dirty="0"/>
              <a:t> Gold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DF7C752B-499A-4507-848D-6023BEFD5CEF}"/>
              </a:ext>
            </a:extLst>
          </p:cNvPr>
          <p:cNvSpPr txBox="1"/>
          <p:nvPr/>
        </p:nvSpPr>
        <p:spPr>
          <a:xfrm>
            <a:off x="383213" y="4665906"/>
            <a:ext cx="3369241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400" b="1" dirty="0"/>
              <a:t>Firma zajmuje się produkcją biogazu</a:t>
            </a:r>
          </a:p>
        </p:txBody>
      </p:sp>
    </p:spTree>
    <p:extLst>
      <p:ext uri="{BB962C8B-B14F-4D97-AF65-F5344CB8AC3E}">
        <p14:creationId xmlns:p14="http://schemas.microsoft.com/office/powerpoint/2010/main" val="26810944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18852" y="1363986"/>
            <a:ext cx="8503920" cy="4949668"/>
          </a:xfrm>
        </p:spPr>
        <p:txBody>
          <a:bodyPr/>
          <a:lstStyle/>
          <a:p>
            <a:pPr>
              <a:buNone/>
            </a:pPr>
            <a:r>
              <a:rPr lang="pl-PL" b="1" dirty="0"/>
              <a:t>Zwiedzanie farmy </a:t>
            </a:r>
          </a:p>
          <a:p>
            <a:pPr>
              <a:buNone/>
            </a:pPr>
            <a:r>
              <a:rPr lang="pl-PL" b="1" dirty="0"/>
              <a:t>wiatrowej w </a:t>
            </a:r>
            <a:r>
              <a:rPr lang="pl-PL" b="1" dirty="0" err="1"/>
              <a:t>Kilfinane</a:t>
            </a:r>
            <a:endParaRPr lang="pl-PL" b="1" dirty="0"/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30849744_1785719514782451_995295744_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455" y="2420888"/>
            <a:ext cx="4186079" cy="2755083"/>
          </a:xfrm>
          <a:prstGeom prst="rect">
            <a:avLst/>
          </a:prstGeom>
        </p:spPr>
      </p:pic>
      <p:pic>
        <p:nvPicPr>
          <p:cNvPr id="9" name="Obraz 8" descr="31429854_2083744825284246_5762107886427701248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67283" y="1656149"/>
            <a:ext cx="3973425" cy="4060343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357158" y="5715016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Wykład na temat zagadnień związanych z energetyką wiatrową i wizyta studyjna na farmie wiatrowej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zawartości 7" descr="30849805_1785719578115778_911129769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000240"/>
            <a:ext cx="4036903" cy="3598869"/>
          </a:xfrm>
        </p:spPr>
      </p:pic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9" name="Obraz 8" descr="31351362_2083744798617582_6772849545287041024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7686" y="2000240"/>
            <a:ext cx="4431319" cy="4000504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285720" y="1500174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Poznanie budowy turbiny wiatrowej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357158" y="5715016"/>
            <a:ext cx="3929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„..Oględziny z zewnątrz i wewnątrz..”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2EF3165-6EED-493B-9F2E-58462DBAD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5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54C6420F-1EF9-4ACF-BE17-B13CB6B91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6CFD56A-6EF0-4CAC-B7CA-D64A6BCF1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357165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3EE3109-3F97-4CDE-80DA-85923FCCA78C}"/>
              </a:ext>
            </a:extLst>
          </p:cNvPr>
          <p:cNvSpPr txBox="1"/>
          <p:nvPr/>
        </p:nvSpPr>
        <p:spPr>
          <a:xfrm>
            <a:off x="357125" y="6429397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2" name="Obraz 2" descr="Obraz zawierający płot, podłoże, zewnętrzne, budynek&#10;&#10;Opis wygenerowany przy bardzo wysokim poziomie pewności">
            <a:extLst>
              <a:ext uri="{FF2B5EF4-FFF2-40B4-BE49-F238E27FC236}">
                <a16:creationId xmlns:a16="http://schemas.microsoft.com/office/drawing/2014/main" id="{51C2C187-B6CB-47D7-9397-748491405B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7828" y="3132807"/>
            <a:ext cx="5323249" cy="2992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Obraz 9" descr="Obraz zawierający wewnątrz, podłoże, ściana, osoba&#10;&#10;Opis wygenerowany przy bardzo wysokim poziomie pewności">
            <a:extLst>
              <a:ext uri="{FF2B5EF4-FFF2-40B4-BE49-F238E27FC236}">
                <a16:creationId xmlns:a16="http://schemas.microsoft.com/office/drawing/2014/main" id="{19B01E08-9A6A-4D5B-9A3D-8FB7B703B6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628" y="1931243"/>
            <a:ext cx="2311400" cy="4114800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600CF6DF-542D-40A8-A898-03A7E58D59DD}"/>
              </a:ext>
            </a:extLst>
          </p:cNvPr>
          <p:cNvSpPr txBox="1"/>
          <p:nvPr/>
        </p:nvSpPr>
        <p:spPr>
          <a:xfrm>
            <a:off x="3646218" y="1734893"/>
            <a:ext cx="4516984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400" b="1" dirty="0"/>
              <a:t>Poznanie systemów, dzięki którym funkcjonuje cała farma wiatrowa</a:t>
            </a:r>
          </a:p>
        </p:txBody>
      </p:sp>
    </p:spTree>
    <p:extLst>
      <p:ext uri="{BB962C8B-B14F-4D97-AF65-F5344CB8AC3E}">
        <p14:creationId xmlns:p14="http://schemas.microsoft.com/office/powerpoint/2010/main" val="42460566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285720" y="1643050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Zajęcia teoretyczne i omówienie wizyty na farmie wiatrowej</a:t>
            </a:r>
          </a:p>
        </p:txBody>
      </p:sp>
      <p:pic>
        <p:nvPicPr>
          <p:cNvPr id="8" name="Obraz 7" descr="31698770_1789589704395432_8775876387807428608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071678"/>
            <a:ext cx="3071834" cy="428625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10" name="Obraz 9" descr="31698935_1789589974395405_526930107114192896_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7554" y="2571744"/>
            <a:ext cx="5588007" cy="314325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2EF3165-6EED-493B-9F2E-58462DBAD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5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54C6420F-1EF9-4ACF-BE17-B13CB6B91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6CFD56A-6EF0-4CAC-B7CA-D64A6BCF1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357165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3EE3109-3F97-4CDE-80DA-85923FCCA78C}"/>
              </a:ext>
            </a:extLst>
          </p:cNvPr>
          <p:cNvSpPr txBox="1"/>
          <p:nvPr/>
        </p:nvSpPr>
        <p:spPr>
          <a:xfrm>
            <a:off x="357125" y="6429397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2" name="Obraz 2" descr="Obraz zawierający osoba, podłoże, wewnątrz, mężczyzna&#10;&#10;Opis wygenerowany przy bardzo wysokim poziomie pewności">
            <a:extLst>
              <a:ext uri="{FF2B5EF4-FFF2-40B4-BE49-F238E27FC236}">
                <a16:creationId xmlns:a16="http://schemas.microsoft.com/office/drawing/2014/main" id="{C98C0ECA-17AC-40C1-A961-A6DD2A2E28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4027" y="3844218"/>
            <a:ext cx="4498013" cy="2527422"/>
          </a:xfrm>
          <a:prstGeom prst="rect">
            <a:avLst/>
          </a:prstGeom>
        </p:spPr>
      </p:pic>
      <p:pic>
        <p:nvPicPr>
          <p:cNvPr id="4" name="Obraz 5" descr="Obraz zawierający osoba, dziecko, siedzi, chłopiec&#10;&#10;Opis wygenerowany przy bardzo wysokim poziomie pewności">
            <a:extLst>
              <a:ext uri="{FF2B5EF4-FFF2-40B4-BE49-F238E27FC236}">
                <a16:creationId xmlns:a16="http://schemas.microsoft.com/office/drawing/2014/main" id="{806A7968-B6E6-4DE6-9FF5-D359B6F620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88" y="1833297"/>
            <a:ext cx="4147050" cy="2328228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B58C64AB-7F7E-4336-81FB-C1049704BDA4}"/>
              </a:ext>
            </a:extLst>
          </p:cNvPr>
          <p:cNvSpPr txBox="1"/>
          <p:nvPr/>
        </p:nvSpPr>
        <p:spPr>
          <a:xfrm>
            <a:off x="5116470" y="2209167"/>
            <a:ext cx="3103648" cy="92333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b="1" dirty="0"/>
              <a:t>Wykład z pozyskiwania biomasy i wykorzystania  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C5BF77FA-4A49-4E11-B9B5-12BA292B54BA}"/>
              </a:ext>
            </a:extLst>
          </p:cNvPr>
          <p:cNvSpPr txBox="1"/>
          <p:nvPr/>
        </p:nvSpPr>
        <p:spPr>
          <a:xfrm>
            <a:off x="800574" y="4770248"/>
            <a:ext cx="2743200" cy="92333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b="1" dirty="0"/>
              <a:t>Zajęcia poprowadzone przez Panią </a:t>
            </a:r>
            <a:r>
              <a:rPr lang="pl-PL" b="1" dirty="0" err="1"/>
              <a:t>Tonye</a:t>
            </a:r>
          </a:p>
        </p:txBody>
      </p:sp>
    </p:spTree>
    <p:extLst>
      <p:ext uri="{BB962C8B-B14F-4D97-AF65-F5344CB8AC3E}">
        <p14:creationId xmlns:p14="http://schemas.microsoft.com/office/powerpoint/2010/main" val="5092406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285720" y="1428736"/>
            <a:ext cx="8643998" cy="46166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pl-PL" sz="2400" b="1" dirty="0"/>
              <a:t>Praca w grupach</a:t>
            </a:r>
          </a:p>
        </p:txBody>
      </p:sp>
      <p:pic>
        <p:nvPicPr>
          <p:cNvPr id="2050" name="Picture 2" descr="C:\Users\ROBERT\Desktop\31841899_1790737657613970_467724483732019609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857364"/>
            <a:ext cx="2827534" cy="4286280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3929058" y="5286388"/>
            <a:ext cx="46434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W grupach pracowaliśmy na składaniem modeli zasilanych małymi ogniwami fotowoltaicznymi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13" name="Obraz 12" descr="WP_20180428_13_23_44_Pr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28992" y="2071678"/>
            <a:ext cx="5207876" cy="292541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sz="2400" b="1" dirty="0" err="1"/>
              <a:t>Padraig</a:t>
            </a:r>
            <a:r>
              <a:rPr lang="pl-PL" sz="2400" b="1" dirty="0"/>
              <a:t> </a:t>
            </a:r>
            <a:r>
              <a:rPr lang="pl-PL" sz="2400" b="1" dirty="0" err="1"/>
              <a:t>Whooley</a:t>
            </a:r>
            <a:r>
              <a:rPr lang="pl-PL" sz="2400" b="1" dirty="0"/>
              <a:t> – spotkanie w </a:t>
            </a:r>
            <a:r>
              <a:rPr lang="pl-PL" sz="2400" b="1" dirty="0" err="1"/>
              <a:t>Celtic</a:t>
            </a:r>
            <a:r>
              <a:rPr lang="pl-PL" sz="2400" b="1" dirty="0"/>
              <a:t> Ross Hotel</a:t>
            </a:r>
            <a:endParaRPr lang="pl-PL" b="1" dirty="0"/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429396"/>
            <a:ext cx="89297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31144233_2081479142177481_6901387101728669696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3080" y="1965708"/>
            <a:ext cx="3843168" cy="4271603"/>
          </a:xfrm>
          <a:prstGeom prst="rect">
            <a:avLst/>
          </a:prstGeom>
        </p:spPr>
      </p:pic>
      <p:pic>
        <p:nvPicPr>
          <p:cNvPr id="9" name="Obraz 8" descr="31168844_2081479312177464_645015461209047040_n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1" y="2564903"/>
            <a:ext cx="4951526" cy="371364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b="1" dirty="0"/>
              <a:t>Szkielet Walenia </a:t>
            </a:r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57958"/>
            <a:ext cx="87154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31163535_2081479105510818_3327784181844410368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2000240"/>
            <a:ext cx="3783536" cy="3714752"/>
          </a:xfrm>
          <a:prstGeom prst="rect">
            <a:avLst/>
          </a:prstGeom>
        </p:spPr>
      </p:pic>
      <p:pic>
        <p:nvPicPr>
          <p:cNvPr id="9" name="Obraz 8" descr="31282195_2081479342177461_1541977539407249408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2000240"/>
            <a:ext cx="3929090" cy="3739000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285720" y="5929330"/>
            <a:ext cx="86439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solidFill>
                  <a:srgbClr val="002060"/>
                </a:solidFill>
              </a:rPr>
              <a:t>Po zajęciach teoretycznych wyprawa na oględziny szkieletu jednego z waleni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zawartości 7" descr="31355635_2083745845284144_8685329552265707520_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071678"/>
            <a:ext cx="3429000" cy="3357554"/>
          </a:xfrm>
        </p:spPr>
      </p:pic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9" name="Obraz 8" descr="31408334_2083745831950812_7441688124935110656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294721"/>
            <a:ext cx="4214240" cy="3429024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357158" y="1428736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Odwiedziny w magazynie wykorzystującym </a:t>
            </a:r>
          </a:p>
          <a:p>
            <a:pPr algn="ctr"/>
            <a:r>
              <a:rPr lang="pl-PL" sz="2400" b="1" dirty="0"/>
              <a:t>				kotły na biomasę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0" y="5715016"/>
            <a:ext cx="8858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Ciepło produkowane w kotłach ogrzewa 52 budynki mieszkalne </a:t>
            </a:r>
          </a:p>
          <a:p>
            <a:pPr algn="ctr"/>
            <a:r>
              <a:rPr lang="pl-PL" b="1" dirty="0">
                <a:solidFill>
                  <a:srgbClr val="002060"/>
                </a:solidFill>
              </a:rPr>
              <a:t>oraz szkołę, szpital, bibliotekę i 2,5 tys. m2 powierzchni biurowej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85720" y="1571612"/>
            <a:ext cx="8501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/>
              <a:t>Wizyta na Uniwersytecie w Limerick</a:t>
            </a:r>
          </a:p>
        </p:txBody>
      </p:sp>
      <p:sp>
        <p:nvSpPr>
          <p:cNvPr id="8" name="Prostokąt 7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9" name="Obraz 8" descr="31899094_1790737734280629_2723736188878848000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2071678"/>
            <a:ext cx="7272808" cy="2797482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214282" y="5000636"/>
            <a:ext cx="77420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2060"/>
                </a:solidFill>
              </a:rPr>
              <a:t>Wykład dotyczący pozyskiwania i wykorzystania biopaliw w Irlandii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428596" y="1643050"/>
            <a:ext cx="8358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W laboratorium na Uniwersytecie w Limerick</a:t>
            </a:r>
          </a:p>
        </p:txBody>
      </p:sp>
      <p:pic>
        <p:nvPicPr>
          <p:cNvPr id="9" name="Obraz 8" descr="IMG_20180501_1226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2071678"/>
            <a:ext cx="4286248" cy="3214686"/>
          </a:xfrm>
          <a:prstGeom prst="rect">
            <a:avLst/>
          </a:prstGeom>
        </p:spPr>
      </p:pic>
      <p:pic>
        <p:nvPicPr>
          <p:cNvPr id="10" name="Obraz 9" descr="IMG_20180501_12264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6248" y="2561266"/>
            <a:ext cx="45720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2910" y="1571612"/>
            <a:ext cx="8143932" cy="357190"/>
          </a:xfrm>
        </p:spPr>
        <p:txBody>
          <a:bodyPr>
            <a:noAutofit/>
          </a:bodyPr>
          <a:lstStyle/>
          <a:p>
            <a:r>
              <a:rPr lang="pl-PL" sz="2400" dirty="0">
                <a:ln>
                  <a:solidFill>
                    <a:schemeClr val="tx1"/>
                  </a:solidFill>
                </a:ln>
              </a:rPr>
              <a:t>w Parku Narodowym </a:t>
            </a:r>
            <a:r>
              <a:rPr lang="pl-PL" sz="2400" dirty="0" err="1">
                <a:ln>
                  <a:solidFill>
                    <a:schemeClr val="tx1"/>
                  </a:solidFill>
                </a:ln>
              </a:rPr>
              <a:t>Killarney</a:t>
            </a:r>
            <a:endParaRPr lang="pl-PL" sz="24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276818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14290"/>
            <a:ext cx="7858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285728"/>
            <a:ext cx="3143272" cy="9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C:\Users\ROBERT\Desktop\Wycieczka\IMG_20180414_1116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000240"/>
            <a:ext cx="5143535" cy="3857652"/>
          </a:xfrm>
          <a:prstGeom prst="rect">
            <a:avLst/>
          </a:prstGeom>
          <a:noFill/>
        </p:spPr>
      </p:pic>
      <p:pic>
        <p:nvPicPr>
          <p:cNvPr id="4102" name="Picture 6" descr="C:\Users\ROBERT\Desktop\Wycieczka\IMG_20180414_11345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9" y="2047865"/>
            <a:ext cx="2928958" cy="3905278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662668" y="5997379"/>
            <a:ext cx="750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>
                <a:ln>
                  <a:solidFill>
                    <a:schemeClr val="tx1"/>
                  </a:solidFill>
                </a:ln>
              </a:rPr>
              <a:t>wodospad </a:t>
            </a:r>
            <a:r>
              <a:rPr lang="pl-PL" dirty="0" err="1">
                <a:ln>
                  <a:solidFill>
                    <a:schemeClr val="tx1"/>
                  </a:solidFill>
                </a:ln>
              </a:rPr>
              <a:t>Torc</a:t>
            </a:r>
            <a:r>
              <a:rPr lang="pl-PL" dirty="0">
                <a:ln>
                  <a:solidFill>
                    <a:schemeClr val="tx1"/>
                  </a:solidFill>
                </a:ln>
              </a:rPr>
              <a:t> (</a:t>
            </a:r>
            <a:r>
              <a:rPr lang="pl-PL" i="1" dirty="0" err="1">
                <a:ln>
                  <a:solidFill>
                    <a:schemeClr val="tx1"/>
                  </a:solidFill>
                </a:ln>
                <a:hlinkClick r:id="rId7" tooltip="Wodospad Torc"/>
              </a:rPr>
              <a:t>Torc</a:t>
            </a:r>
            <a:r>
              <a:rPr lang="pl-PL" i="1" dirty="0">
                <a:ln>
                  <a:solidFill>
                    <a:schemeClr val="tx1"/>
                  </a:solidFill>
                </a:ln>
                <a:hlinkClick r:id="rId7" tooltip="Wodospad Torc"/>
              </a:rPr>
              <a:t> </a:t>
            </a:r>
            <a:r>
              <a:rPr lang="pl-PL" i="1" dirty="0" err="1">
                <a:ln>
                  <a:solidFill>
                    <a:schemeClr val="tx1"/>
                  </a:solidFill>
                </a:ln>
                <a:hlinkClick r:id="rId7" tooltip="Wodospad Torc"/>
              </a:rPr>
              <a:t>Waterfall</a:t>
            </a:r>
            <a:r>
              <a:rPr lang="pl-PL" dirty="0">
                <a:ln>
                  <a:solidFill>
                    <a:schemeClr val="tx1"/>
                  </a:solidFill>
                </a:ln>
              </a:rPr>
              <a:t>) – o wysokości 18 m;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OBERT\Desktop\Wycieczka\IMG_20180414_121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643050"/>
            <a:ext cx="4143405" cy="3107554"/>
          </a:xfrm>
          <a:prstGeom prst="rect">
            <a:avLst/>
          </a:prstGeom>
          <a:noFill/>
        </p:spPr>
      </p:pic>
      <p:pic>
        <p:nvPicPr>
          <p:cNvPr id="5123" name="Picture 3" descr="C:\Users\ROBERT\Desktop\Wycieczka\IMG_20180414_1307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500438"/>
            <a:ext cx="4429156" cy="3000372"/>
          </a:xfrm>
          <a:prstGeom prst="rect">
            <a:avLst/>
          </a:prstGeom>
          <a:noFill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28"/>
            <a:ext cx="276818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214290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357166"/>
            <a:ext cx="2695577" cy="799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4857752" y="1928802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rgbClr val="002060"/>
                </a:solidFill>
              </a:rPr>
              <a:t>Czas na lunch 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214282" y="5072074"/>
            <a:ext cx="4286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2060"/>
                </a:solidFill>
              </a:rPr>
              <a:t>Widok na </a:t>
            </a:r>
            <a:r>
              <a:rPr lang="pl-PL" sz="2400" b="1" dirty="0" err="1">
                <a:solidFill>
                  <a:srgbClr val="002060"/>
                </a:solidFill>
              </a:rPr>
              <a:t>Muckross</a:t>
            </a:r>
            <a:r>
              <a:rPr lang="pl-PL" sz="2400" b="1" dirty="0">
                <a:solidFill>
                  <a:srgbClr val="002060"/>
                </a:solidFill>
              </a:rPr>
              <a:t> House w </a:t>
            </a:r>
            <a:r>
              <a:rPr lang="pl-PL" sz="2400" b="1" dirty="0" err="1">
                <a:solidFill>
                  <a:srgbClr val="002060"/>
                </a:solidFill>
              </a:rPr>
              <a:t>Killarney</a:t>
            </a:r>
            <a:endParaRPr lang="pl-PL" sz="2400" b="1" dirty="0">
              <a:solidFill>
                <a:srgbClr val="00206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616068"/>
          </a:xfrm>
        </p:spPr>
        <p:txBody>
          <a:bodyPr/>
          <a:lstStyle/>
          <a:p>
            <a:pPr algn="ctr">
              <a:buNone/>
            </a:pPr>
            <a:r>
              <a:rPr lang="pl-PL" sz="2800" b="1" dirty="0">
                <a:solidFill>
                  <a:srgbClr val="002060"/>
                </a:solidFill>
              </a:rPr>
              <a:t>Nad jeziorem </a:t>
            </a:r>
            <a:r>
              <a:rPr lang="pl-PL" sz="2800" b="1" dirty="0" err="1">
                <a:solidFill>
                  <a:srgbClr val="002060"/>
                </a:solidFill>
              </a:rPr>
              <a:t>Muckross</a:t>
            </a:r>
            <a:endParaRPr lang="pl-PL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276818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14290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57166"/>
            <a:ext cx="2695577" cy="799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30729421_994501117392047_8550674338896936960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998" y="2011036"/>
            <a:ext cx="8572528" cy="1875241"/>
          </a:xfrm>
          <a:prstGeom prst="rect">
            <a:avLst/>
          </a:prstGeom>
        </p:spPr>
      </p:pic>
      <p:pic>
        <p:nvPicPr>
          <p:cNvPr id="9" name="Obraz 8" descr="20180414_12314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50726" y="3929702"/>
            <a:ext cx="4444988" cy="2500306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285720" y="4572008"/>
            <a:ext cx="3782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2060"/>
                </a:solidFill>
              </a:rPr>
              <a:t>w Parku Narodowym </a:t>
            </a:r>
          </a:p>
          <a:p>
            <a:pPr algn="ctr"/>
            <a:r>
              <a:rPr lang="pl-PL" sz="2400" b="1" dirty="0">
                <a:solidFill>
                  <a:srgbClr val="002060"/>
                </a:solidFill>
              </a:rPr>
              <a:t>w </a:t>
            </a:r>
            <a:r>
              <a:rPr lang="pl-PL" sz="2400" b="1" dirty="0" err="1">
                <a:solidFill>
                  <a:srgbClr val="002060"/>
                </a:solidFill>
              </a:rPr>
              <a:t>Killarney</a:t>
            </a:r>
            <a:endParaRPr lang="pl-PL" sz="2400" b="1" dirty="0">
              <a:solidFill>
                <a:srgbClr val="002060"/>
              </a:solidFill>
            </a:endParaRP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3A423ECF-BB3E-4CDC-A885-6879FA210F1A}"/>
              </a:ext>
            </a:extLst>
          </p:cNvPr>
          <p:cNvSpPr txBox="1"/>
          <p:nvPr/>
        </p:nvSpPr>
        <p:spPr>
          <a:xfrm>
            <a:off x="426720" y="6426199"/>
            <a:ext cx="8575040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  <a:p>
            <a:pPr algn="ctr"/>
            <a:endParaRPr lang="pl-PL" sz="12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OBERT\Downloads\30180540_1775280265826376_124962959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00306"/>
            <a:ext cx="4572032" cy="256243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57224" y="1500174"/>
            <a:ext cx="6920001" cy="857256"/>
          </a:xfrm>
        </p:spPr>
        <p:txBody>
          <a:bodyPr>
            <a:normAutofit/>
          </a:bodyPr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Lekcje języka angielskiego </a:t>
            </a:r>
          </a:p>
        </p:txBody>
      </p:sp>
      <p:pic>
        <p:nvPicPr>
          <p:cNvPr id="9220" name="Obraz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ROBERT\Downloads\30421829_1775282912492778_1857935392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214686"/>
            <a:ext cx="4416121" cy="2474472"/>
          </a:xfrm>
          <a:prstGeom prst="rect">
            <a:avLst/>
          </a:prstGeom>
          <a:noFill/>
        </p:spPr>
      </p:pic>
      <p:sp>
        <p:nvSpPr>
          <p:cNvPr id="11" name="pole tekstowe 10"/>
          <p:cNvSpPr txBox="1"/>
          <p:nvPr/>
        </p:nvSpPr>
        <p:spPr>
          <a:xfrm>
            <a:off x="857224" y="5143512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2060"/>
                </a:solidFill>
              </a:rPr>
              <a:t>Szlifowanie języka angielskiego pełną parą ;)  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ytuł 12"/>
          <p:cNvSpPr>
            <a:spLocks noGrp="1"/>
          </p:cNvSpPr>
          <p:nvPr>
            <p:ph type="title"/>
          </p:nvPr>
        </p:nvSpPr>
        <p:spPr>
          <a:xfrm>
            <a:off x="1500166" y="1643050"/>
            <a:ext cx="5929354" cy="544638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Czas wolny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214290"/>
            <a:ext cx="785814" cy="785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28604"/>
            <a:ext cx="2209800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ole tekstowe 14"/>
          <p:cNvSpPr txBox="1"/>
          <p:nvPr/>
        </p:nvSpPr>
        <p:spPr>
          <a:xfrm>
            <a:off x="357158" y="228599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2060"/>
                </a:solidFill>
              </a:rPr>
              <a:t>Zwiedzanie ruin zamku </a:t>
            </a:r>
          </a:p>
          <a:p>
            <a:pPr algn="ctr"/>
            <a:r>
              <a:rPr lang="pl-PL" sz="2000" b="1" dirty="0">
                <a:solidFill>
                  <a:srgbClr val="002060"/>
                </a:solidFill>
              </a:rPr>
              <a:t>w </a:t>
            </a:r>
            <a:r>
              <a:rPr lang="pl-PL" sz="2000" b="1" dirty="0" err="1">
                <a:solidFill>
                  <a:srgbClr val="002060"/>
                </a:solidFill>
              </a:rPr>
              <a:t>Mallow</a:t>
            </a:r>
            <a:endParaRPr lang="pl-PL" sz="2000" b="1" dirty="0">
              <a:solidFill>
                <a:srgbClr val="002060"/>
              </a:solidFill>
            </a:endParaRPr>
          </a:p>
        </p:txBody>
      </p:sp>
      <p:pic>
        <p:nvPicPr>
          <p:cNvPr id="9" name="Obraz 8" descr="received_2073713462954049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4334" y="2420888"/>
            <a:ext cx="4036098" cy="3749361"/>
          </a:xfrm>
          <a:prstGeom prst="rect">
            <a:avLst/>
          </a:prstGeom>
        </p:spPr>
      </p:pic>
      <p:pic>
        <p:nvPicPr>
          <p:cNvPr id="14" name="Symbol zastępczy zawartości 13" descr="received_2073714652953930.jpeg"/>
          <p:cNvPicPr>
            <a:picLocks noGrp="1" noChangeAspect="1"/>
          </p:cNvPicPr>
          <p:nvPr>
            <p:ph sz="quarter" idx="1"/>
          </p:nvPr>
        </p:nvPicPr>
        <p:blipFill>
          <a:blip r:embed="rId6" cstate="print"/>
          <a:stretch>
            <a:fillRect/>
          </a:stretch>
        </p:blipFill>
        <p:spPr>
          <a:xfrm>
            <a:off x="571472" y="3071810"/>
            <a:ext cx="3500462" cy="3131992"/>
          </a:xfrm>
        </p:spPr>
      </p:pic>
      <p:sp>
        <p:nvSpPr>
          <p:cNvPr id="10" name="pole tekstowe 9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IMG_20180409_11143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4" y="1500174"/>
            <a:ext cx="3594568" cy="4149113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2209800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214290"/>
            <a:ext cx="71438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received_2073714589620603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1428736"/>
            <a:ext cx="3786214" cy="4429132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500034" y="592933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rgbClr val="002060"/>
                </a:solidFill>
              </a:rPr>
              <a:t>Wspólne zdjęcia ze smokiem 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5072066" y="5715016"/>
            <a:ext cx="371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Pomnik poety i filozofa - Thomas Osborne Davis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319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b="1" dirty="0"/>
              <a:t>Wizyta u osiołków w </a:t>
            </a:r>
            <a:r>
              <a:rPr lang="pl-PL" b="1" dirty="0" err="1"/>
              <a:t>Donkey</a:t>
            </a:r>
            <a:r>
              <a:rPr lang="pl-PL" b="1" dirty="0"/>
              <a:t> </a:t>
            </a:r>
            <a:r>
              <a:rPr lang="pl-PL" b="1" dirty="0" err="1"/>
              <a:t>Sancutuary</a:t>
            </a:r>
            <a:endParaRPr lang="pl-PL" b="1" dirty="0"/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20180419_1242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2071678"/>
            <a:ext cx="2370835" cy="4214818"/>
          </a:xfrm>
          <a:prstGeom prst="rect">
            <a:avLst/>
          </a:prstGeom>
        </p:spPr>
      </p:pic>
      <p:pic>
        <p:nvPicPr>
          <p:cNvPr id="8" name="Obraz 7" descr="20180419_12423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488" y="2571744"/>
            <a:ext cx="6096010" cy="3429006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az 6" descr="20180419_1242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1643050"/>
            <a:ext cx="2611938" cy="4643446"/>
          </a:xfrm>
          <a:prstGeom prst="rect">
            <a:avLst/>
          </a:prstGeom>
        </p:spPr>
      </p:pic>
      <p:pic>
        <p:nvPicPr>
          <p:cNvPr id="10" name="Obraz 9" descr="20180419_12421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43636" y="1643050"/>
            <a:ext cx="2571768" cy="4572032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3214678" y="1857364"/>
            <a:ext cx="278608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rgbClr val="002060"/>
                </a:solidFill>
              </a:rPr>
              <a:t>Uczniowie klasy 3E wspólnymi siłami wraz z opiekunami adoptowali osiołka ze zdjęcia, który nazywa się </a:t>
            </a:r>
            <a:r>
              <a:rPr lang="pl-PL" sz="2800" b="1" dirty="0" err="1">
                <a:solidFill>
                  <a:srgbClr val="002060"/>
                </a:solidFill>
              </a:rPr>
              <a:t>Jacksie</a:t>
            </a:r>
            <a:endParaRPr lang="pl-PL" sz="2800" b="1" dirty="0">
              <a:solidFill>
                <a:srgbClr val="002060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720" y="1428736"/>
            <a:ext cx="8534400" cy="758952"/>
          </a:xfrm>
        </p:spPr>
        <p:txBody>
          <a:bodyPr/>
          <a:lstStyle/>
          <a:p>
            <a:r>
              <a:rPr lang="pl-PL" b="1" dirty="0" err="1">
                <a:solidFill>
                  <a:schemeClr val="tx1"/>
                </a:solidFill>
                <a:latin typeface="+mn-lt"/>
              </a:rPr>
              <a:t>The</a:t>
            </a:r>
            <a:r>
              <a:rPr lang="pl-PL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pl-PL" b="1" dirty="0" err="1">
                <a:solidFill>
                  <a:schemeClr val="tx1"/>
                </a:solidFill>
                <a:latin typeface="+mn-lt"/>
              </a:rPr>
              <a:t>Cliffs</a:t>
            </a:r>
            <a:r>
              <a:rPr lang="pl-PL" b="1" dirty="0">
                <a:solidFill>
                  <a:schemeClr val="tx1"/>
                </a:solidFill>
                <a:latin typeface="+mn-lt"/>
              </a:rPr>
              <a:t> Of Moher</a:t>
            </a:r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34818" name="Picture 2" descr="C:\Users\ROBERT\Desktop\IMG_20180422_1202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214554"/>
            <a:ext cx="4286280" cy="3214710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0" y="557214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Widok na klify i Atlantyk</a:t>
            </a:r>
          </a:p>
        </p:txBody>
      </p:sp>
      <p:pic>
        <p:nvPicPr>
          <p:cNvPr id="34819" name="Picture 3" descr="C:\Users\ROBERT\Desktop\Irlandia\IMG_20180422_1208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2071678"/>
            <a:ext cx="2944492" cy="3429024"/>
          </a:xfrm>
          <a:prstGeom prst="rect">
            <a:avLst/>
          </a:prstGeom>
          <a:noFill/>
        </p:spPr>
      </p:pic>
      <p:sp>
        <p:nvSpPr>
          <p:cNvPr id="11" name="pole tekstowe 10"/>
          <p:cNvSpPr txBox="1"/>
          <p:nvPr/>
        </p:nvSpPr>
        <p:spPr>
          <a:xfrm>
            <a:off x="4500562" y="557214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Wieża widokowa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 descr="C:\Users\ROBERT\Desktop\IMG_20180422_1339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500174"/>
            <a:ext cx="6357982" cy="4607751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6715140" y="3071810"/>
            <a:ext cx="2214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2060"/>
                </a:solidFill>
              </a:rPr>
              <a:t>Odpoczynek </a:t>
            </a:r>
          </a:p>
          <a:p>
            <a:pPr algn="ctr"/>
            <a:r>
              <a:rPr lang="pl-PL" sz="2400" b="1" dirty="0">
                <a:solidFill>
                  <a:srgbClr val="002060"/>
                </a:solidFill>
              </a:rPr>
              <a:t>i </a:t>
            </a:r>
          </a:p>
          <a:p>
            <a:pPr algn="ctr"/>
            <a:r>
              <a:rPr lang="pl-PL" sz="2400" b="1" dirty="0">
                <a:solidFill>
                  <a:srgbClr val="002060"/>
                </a:solidFill>
              </a:rPr>
              <a:t>czas na </a:t>
            </a:r>
          </a:p>
          <a:p>
            <a:pPr algn="ctr"/>
            <a:r>
              <a:rPr lang="pl-PL" sz="2400" b="1" dirty="0">
                <a:solidFill>
                  <a:srgbClr val="002060"/>
                </a:solidFill>
              </a:rPr>
              <a:t>zakup</a:t>
            </a:r>
          </a:p>
          <a:p>
            <a:pPr algn="ctr"/>
            <a:r>
              <a:rPr lang="pl-PL" sz="2400" b="1" dirty="0">
                <a:solidFill>
                  <a:srgbClr val="002060"/>
                </a:solidFill>
              </a:rPr>
              <a:t>pamiątek</a:t>
            </a:r>
          </a:p>
          <a:p>
            <a:pPr algn="ctr"/>
            <a:endParaRPr lang="pl-PL" sz="2400" b="1" dirty="0">
              <a:solidFill>
                <a:srgbClr val="00206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720" y="1357298"/>
            <a:ext cx="8534400" cy="758952"/>
          </a:xfrm>
        </p:spPr>
        <p:txBody>
          <a:bodyPr/>
          <a:lstStyle/>
          <a:p>
            <a:r>
              <a:rPr lang="pl-PL" b="1" dirty="0">
                <a:solidFill>
                  <a:schemeClr val="tx1"/>
                </a:solidFill>
                <a:latin typeface="+mn-lt"/>
              </a:rPr>
              <a:t>Na irlandzkiej plaży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5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57166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C:\Users\ROBERT\Desktop\IMG_20180422_1444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071678"/>
            <a:ext cx="4643470" cy="3482603"/>
          </a:xfrm>
          <a:prstGeom prst="rect">
            <a:avLst/>
          </a:prstGeom>
          <a:noFill/>
        </p:spPr>
      </p:pic>
      <p:pic>
        <p:nvPicPr>
          <p:cNvPr id="36867" name="Picture 3" descr="C:\Users\ROBERT\Desktop\IMG_20180422_1436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2071678"/>
            <a:ext cx="3833839" cy="2875380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5000628" y="5214950"/>
            <a:ext cx="371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Pod koniec dnia czas na odrobinę szaleństwa na plaży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66958" y="1571612"/>
            <a:ext cx="3790992" cy="500066"/>
          </a:xfrm>
        </p:spPr>
        <p:txBody>
          <a:bodyPr>
            <a:normAutofit fontScale="90000"/>
          </a:bodyPr>
          <a:lstStyle/>
          <a:p>
            <a:r>
              <a:rPr lang="pl-PL" b="1" dirty="0">
                <a:solidFill>
                  <a:schemeClr val="tx1"/>
                </a:solidFill>
                <a:latin typeface="+mn-lt"/>
              </a:rPr>
              <a:t>Potęga Atlantyku</a:t>
            </a:r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357126" y="6429396"/>
            <a:ext cx="8786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37890" name="Picture 2" descr="C:\Users\ROBERT\Desktop\Irlandia\IMG_20180422_1448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276872"/>
            <a:ext cx="8712968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b="1" dirty="0"/>
              <a:t>Wizyta w mieście Cork</a:t>
            </a:r>
          </a:p>
        </p:txBody>
      </p:sp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30859469_1785721904782212_1966580922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2143116"/>
            <a:ext cx="4502304" cy="3274242"/>
          </a:xfrm>
          <a:prstGeom prst="rect">
            <a:avLst/>
          </a:prstGeom>
        </p:spPr>
      </p:pic>
      <p:pic>
        <p:nvPicPr>
          <p:cNvPr id="9" name="Obraz 8" descr="31023776_1785722118115524_1309342100_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94367" y="2420888"/>
            <a:ext cx="3678131" cy="3678160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285720" y="557214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Zwiedzanie miasta i czas wolny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571472" y="1643050"/>
            <a:ext cx="800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Wycieczka do </a:t>
            </a:r>
            <a:r>
              <a:rPr lang="pl-PL" sz="3200" b="1" dirty="0" err="1"/>
              <a:t>Kinsale</a:t>
            </a:r>
            <a:endParaRPr lang="pl-PL" sz="3200" b="1" dirty="0"/>
          </a:p>
        </p:txBody>
      </p:sp>
      <p:pic>
        <p:nvPicPr>
          <p:cNvPr id="8" name="Obraz 7" descr="31855335_1001718956670263_1195619634217222144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2285992"/>
            <a:ext cx="5286380" cy="3964785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6143636" y="2857496"/>
            <a:ext cx="24288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Fort Charles został zbudowany na miejscu wcześniejszej twierdzy, znanej jako </a:t>
            </a:r>
            <a:r>
              <a:rPr lang="pl-PL" b="1" i="1" dirty="0">
                <a:solidFill>
                  <a:srgbClr val="002060"/>
                </a:solidFill>
              </a:rPr>
              <a:t>Zamek </a:t>
            </a:r>
            <a:r>
              <a:rPr lang="pl-PL" b="1" i="1" dirty="0" err="1">
                <a:solidFill>
                  <a:srgbClr val="002060"/>
                </a:solidFill>
              </a:rPr>
              <a:t>Ringcurran</a:t>
            </a:r>
            <a:endParaRPr lang="pl-PL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8" descr="31682310_1001719153336910_4983988755900661760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1785926"/>
            <a:ext cx="4857752" cy="3643314"/>
          </a:xfrm>
          <a:prstGeom prst="rect">
            <a:avLst/>
          </a:prstGeom>
        </p:spPr>
      </p:pic>
      <p:pic>
        <p:nvPicPr>
          <p:cNvPr id="10" name="Obraz 9" descr="31689304_1001719140003578_2061750165127036928_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0562" y="2928934"/>
            <a:ext cx="4405343" cy="3304008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5429256" y="1643050"/>
            <a:ext cx="3000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Charles Fort – ruiny zamku i jego zwiedzanie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12" name="Symbol zastępczy zawartości 11" descr="31408128_2083745931950802_1713852849168842752_n.jpg"/>
          <p:cNvPicPr>
            <a:picLocks noGrp="1" noChangeAspect="1"/>
          </p:cNvPicPr>
          <p:nvPr>
            <p:ph sz="quarter" idx="1"/>
          </p:nvPr>
        </p:nvPicPr>
        <p:blipFill>
          <a:blip r:embed="rId5" cstate="print"/>
          <a:stretch>
            <a:fillRect/>
          </a:stretch>
        </p:blipFill>
        <p:spPr>
          <a:xfrm>
            <a:off x="318622" y="2287468"/>
            <a:ext cx="4817407" cy="3951986"/>
          </a:xfrm>
        </p:spPr>
      </p:pic>
      <p:pic>
        <p:nvPicPr>
          <p:cNvPr id="13" name="Obraz 12" descr="31444945_2083745818617480_1260085916509143040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2622562"/>
            <a:ext cx="3737541" cy="2996172"/>
          </a:xfrm>
          <a:prstGeom prst="rect">
            <a:avLst/>
          </a:prstGeom>
        </p:spPr>
      </p:pic>
      <p:sp>
        <p:nvSpPr>
          <p:cNvPr id="14" name="pole tekstowe 13"/>
          <p:cNvSpPr txBox="1"/>
          <p:nvPr/>
        </p:nvSpPr>
        <p:spPr>
          <a:xfrm>
            <a:off x="581674" y="1500174"/>
            <a:ext cx="8409997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pl-PL" sz="2400" b="1" dirty="0"/>
              <a:t>      Nauka tradycyjnego tańca Irlandzkiego</a:t>
            </a:r>
            <a:endParaRPr lang="pl-PL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 descr="30776341_1787628801258189_210722845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1571613"/>
            <a:ext cx="4714908" cy="2815848"/>
          </a:xfrm>
          <a:prstGeom prst="rect">
            <a:avLst/>
          </a:prstGeom>
        </p:spPr>
      </p:pic>
      <p:pic>
        <p:nvPicPr>
          <p:cNvPr id="9" name="Obraz 8" descr="30784738_1787628314591571_1896287613_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3643314"/>
            <a:ext cx="4252921" cy="2526422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500034" y="4786322"/>
            <a:ext cx="3857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Wspólne zdjęcia z grupą z Polski, z którą uczyliśmy się tańca Irlandzkiego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5286380" y="2357430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Grupowe tańce irlandzkie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2589E944-CDF5-4CA0-A65F-951E02771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85727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Obraz zawierający żywność&#10;&#10;Opis wygenerowany przy wysokim poziomie pewności">
            <a:extLst>
              <a:ext uri="{FF2B5EF4-FFF2-40B4-BE49-F238E27FC236}">
                <a16:creationId xmlns:a16="http://schemas.microsoft.com/office/drawing/2014/main" id="{3EEB8FE2-1CB8-42B2-9B02-62BA9419E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143DA61D-C276-4F65-B0C6-876AB09CA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1" y="285727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1EC57619-0805-4F9C-AF09-27F56CC85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233" y="428010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1998C3EA-74CD-4AF5-A95A-E5F04D976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3" y="371097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pole tekstowe 13">
            <a:extLst>
              <a:ext uri="{FF2B5EF4-FFF2-40B4-BE49-F238E27FC236}">
                <a16:creationId xmlns:a16="http://schemas.microsoft.com/office/drawing/2014/main" id="{F2CD04D3-06BA-4999-97C4-EEF6C23E5DE7}"/>
              </a:ext>
            </a:extLst>
          </p:cNvPr>
          <p:cNvSpPr txBox="1"/>
          <p:nvPr/>
        </p:nvSpPr>
        <p:spPr>
          <a:xfrm>
            <a:off x="240931" y="6382778"/>
            <a:ext cx="9051041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  <a:p>
            <a:pPr algn="ctr"/>
            <a:endParaRPr lang="pl-PL" sz="1200" dirty="0"/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60B4EF2C-1E4B-4696-9D41-050ABA3E68D4}"/>
              </a:ext>
            </a:extLst>
          </p:cNvPr>
          <p:cNvSpPr txBox="1"/>
          <p:nvPr/>
        </p:nvSpPr>
        <p:spPr>
          <a:xfrm>
            <a:off x="213360" y="1640840"/>
            <a:ext cx="8696960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b="1" dirty="0"/>
              <a:t>Podsumowanie wyjazdu oraz wręczenie certyfikatów ukończenia praktyk</a:t>
            </a:r>
          </a:p>
        </p:txBody>
      </p:sp>
      <p:pic>
        <p:nvPicPr>
          <p:cNvPr id="16" name="Obraz 16" descr="Obraz zawierający osoba, wewnątrz, siedzi, dziecko&#10;&#10;Opis wygenerowany przy bardzo wysokim poziomie pewności">
            <a:extLst>
              <a:ext uri="{FF2B5EF4-FFF2-40B4-BE49-F238E27FC236}">
                <a16:creationId xmlns:a16="http://schemas.microsoft.com/office/drawing/2014/main" id="{961E1A08-3293-478A-BE01-4F6F7820B1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880" y="2648373"/>
            <a:ext cx="6014720" cy="3369733"/>
          </a:xfrm>
          <a:prstGeom prst="rect">
            <a:avLst/>
          </a:prstGeom>
        </p:spPr>
      </p:pic>
      <p:pic>
        <p:nvPicPr>
          <p:cNvPr id="18" name="Obraz 18" descr="Obraz zawierający osoba, ściana, trzymający, wewnątrz&#10;&#10;Opis wygenerowany przy bardzo wysokim poziomie pewności">
            <a:extLst>
              <a:ext uri="{FF2B5EF4-FFF2-40B4-BE49-F238E27FC236}">
                <a16:creationId xmlns:a16="http://schemas.microsoft.com/office/drawing/2014/main" id="{3D1B8A73-C737-46AB-A461-0BCA63B28A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0620" y="2153920"/>
            <a:ext cx="2311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133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2589E944-CDF5-4CA0-A65F-951E02771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85727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3EEB8FE2-1CB8-42B2-9B02-62BA9419E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7" y="285727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143DA61D-C276-4F65-B0C6-876AB09CA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1" y="285727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1EC57619-0805-4F9C-AF09-27F56CC85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233" y="428010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1998C3EA-74CD-4AF5-A95A-E5F04D976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3" y="371097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pole tekstowe 13">
            <a:extLst>
              <a:ext uri="{FF2B5EF4-FFF2-40B4-BE49-F238E27FC236}">
                <a16:creationId xmlns:a16="http://schemas.microsoft.com/office/drawing/2014/main" id="{F2CD04D3-06BA-4999-97C4-EEF6C23E5DE7}"/>
              </a:ext>
            </a:extLst>
          </p:cNvPr>
          <p:cNvSpPr txBox="1"/>
          <p:nvPr/>
        </p:nvSpPr>
        <p:spPr>
          <a:xfrm>
            <a:off x="240931" y="6382778"/>
            <a:ext cx="9051041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  <a:p>
            <a:pPr algn="ctr"/>
            <a:endParaRPr lang="pl-PL" sz="1200" dirty="0"/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D6B32A0D-D668-4D47-9480-B5B4DB5266BC}"/>
              </a:ext>
            </a:extLst>
          </p:cNvPr>
          <p:cNvSpPr txBox="1"/>
          <p:nvPr/>
        </p:nvSpPr>
        <p:spPr>
          <a:xfrm>
            <a:off x="2600960" y="1579880"/>
            <a:ext cx="3942080" cy="52322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800" b="1" dirty="0"/>
              <a:t>Powrót do Polski</a:t>
            </a:r>
          </a:p>
        </p:txBody>
      </p:sp>
      <p:pic>
        <p:nvPicPr>
          <p:cNvPr id="3" name="Obraz 3" descr="Obraz zawierający zewnętrzne, niebo, samolot&#10;&#10;Opis wygenerowany przy bardzo wysokim poziomie pewności">
            <a:extLst>
              <a:ext uri="{FF2B5EF4-FFF2-40B4-BE49-F238E27FC236}">
                <a16:creationId xmlns:a16="http://schemas.microsoft.com/office/drawing/2014/main" id="{12D7A277-035D-48FA-94A5-3674ED77C9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9760" y="2179955"/>
            <a:ext cx="5699760" cy="3178810"/>
          </a:xfrm>
          <a:prstGeom prst="rect">
            <a:avLst/>
          </a:prstGeom>
        </p:spPr>
      </p:pic>
      <p:pic>
        <p:nvPicPr>
          <p:cNvPr id="6" name="Obraz 7" descr="Obraz zawierający góra, zewnętrzne, niebo, widok&#10;&#10;Opis wygenerowany przy bardzo wysokim poziomie pewności">
            <a:extLst>
              <a:ext uri="{FF2B5EF4-FFF2-40B4-BE49-F238E27FC236}">
                <a16:creationId xmlns:a16="http://schemas.microsoft.com/office/drawing/2014/main" id="{EFE4172E-4EB5-46DA-B360-08CEEA055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792" y="1574800"/>
            <a:ext cx="2599055" cy="4622800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56B51832-9D15-4E43-BA75-950C760EC059}"/>
              </a:ext>
            </a:extLst>
          </p:cNvPr>
          <p:cNvSpPr txBox="1"/>
          <p:nvPr/>
        </p:nvSpPr>
        <p:spPr>
          <a:xfrm>
            <a:off x="3566160" y="5501640"/>
            <a:ext cx="4429760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400" b="1" dirty="0">
                <a:solidFill>
                  <a:srgbClr val="002060"/>
                </a:solidFill>
              </a:rPr>
              <a:t>Zdjęcia z lotu i powrót do domów ;)</a:t>
            </a:r>
          </a:p>
        </p:txBody>
      </p:sp>
    </p:spTree>
    <p:extLst>
      <p:ext uri="{BB962C8B-B14F-4D97-AF65-F5344CB8AC3E}">
        <p14:creationId xmlns:p14="http://schemas.microsoft.com/office/powerpoint/2010/main" val="29713269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22098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85728"/>
            <a:ext cx="571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285728"/>
            <a:ext cx="2409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14282" y="6396335"/>
            <a:ext cx="87868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/>
              <a:t>Projekt “Staże zagraniczne dla uczniów i absolwentów szkół zawodowych oraz mobilność kadry kształcenia zawodowego”</a:t>
            </a:r>
          </a:p>
        </p:txBody>
      </p:sp>
      <p:pic>
        <p:nvPicPr>
          <p:cNvPr id="8" name="Obraz 7" descr="31870651_1792916411017830_7324162559697747968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2428868"/>
            <a:ext cx="7715272" cy="3857636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500034" y="1643050"/>
            <a:ext cx="8072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/>
              <a:t>Dziękujemy za uwagę i pozdrawiamy! </a:t>
            </a:r>
            <a:r>
              <a:rPr lang="pl-PL" sz="2800" b="1" dirty="0">
                <a:sym typeface="Wingdings" pitchFamily="2" charset="2"/>
              </a:rPr>
              <a:t></a:t>
            </a:r>
            <a:endParaRPr lang="pl-PL" sz="28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ejski">
  <a:themeElements>
    <a:clrScheme name="Miejski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Miejski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ejski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1117</TotalTime>
  <Words>1126</Words>
  <Application>Microsoft Office PowerPoint</Application>
  <PresentationFormat>Pokaz na ekranie (4:3)</PresentationFormat>
  <Paragraphs>122</Paragraphs>
  <Slides>50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50</vt:i4>
      </vt:variant>
    </vt:vector>
  </HeadingPairs>
  <TitlesOfParts>
    <vt:vector size="51" baseType="lpstr">
      <vt:lpstr>Miejski</vt:lpstr>
      <vt:lpstr>Projekt “Staże zagraniczne dla uczniów i absolwentów szkół zawodowych oraz mobilność kadry kształcenia zawodowego” Realizowanego ze środków POWER na zasadach Programu Erasmus+ sektor Kształcenie i szkolenia zawodowe    Projekt nr 2016-1-PL01-KA102-024427  Tytuł projektu: „Podniesienie kwalifikacji  zawodowych szansą na sukces zawodowy” Termin realizacji praktyk: 09.04 – 04.05.2018 r. Grupa 4 w zawodzie : technik urządzeń i systemów energetyki odnawialnej (4 tygodnie)</vt:lpstr>
      <vt:lpstr>Przelot z Berlina do Kerry</vt:lpstr>
      <vt:lpstr>Wizyta studyjna w elektrowni wodnej Ardnacrusha na rzece Shannon</vt:lpstr>
      <vt:lpstr>Prezentacja programu PowerPoint</vt:lpstr>
      <vt:lpstr>Wykład na temat energetyki odnawialnej                w Irlandii</vt:lpstr>
      <vt:lpstr>Prezentacja programu PowerPoint</vt:lpstr>
      <vt:lpstr>Prezentacja programu PowerPoint</vt:lpstr>
      <vt:lpstr>Prezentacja programu PowerPoint</vt:lpstr>
      <vt:lpstr>Prezentacja programu PowerPoint</vt:lpstr>
      <vt:lpstr>Wizyta studyjna w Mallow Leisure Centre - basen ogrzewany wodą pozyskiwaną z wnętrza Ziemi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w Parku Narodowym Killarney</vt:lpstr>
      <vt:lpstr>Prezentacja programu PowerPoint</vt:lpstr>
      <vt:lpstr>Prezentacja programu PowerPoint</vt:lpstr>
      <vt:lpstr>Lekcje języka angielskiego </vt:lpstr>
      <vt:lpstr>Czas wolny</vt:lpstr>
      <vt:lpstr>Prezentacja programu PowerPoint</vt:lpstr>
      <vt:lpstr>Prezentacja programu PowerPoint</vt:lpstr>
      <vt:lpstr>Prezentacja programu PowerPoint</vt:lpstr>
      <vt:lpstr>The Cliffs Of Moher</vt:lpstr>
      <vt:lpstr>Prezentacja programu PowerPoint</vt:lpstr>
      <vt:lpstr>Na irlandzkiej plaży</vt:lpstr>
      <vt:lpstr>Potęga Atlantyku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nr 2016-1-PL01-KA102-024427  Tytuł projektu: „Podniesienie kwalifikacji  zawodowych szansą na sukces zawodowy” Termin realizacji praktyk: 09.04 – 04.05.2018 r. Grupa 4 w zawodzie : technik urządzeń i systemów energetyki odnawialnej (4 tygodnie)</dc:title>
  <dc:creator>JAN</dc:creator>
  <cp:lastModifiedBy>JAN</cp:lastModifiedBy>
  <cp:revision>137</cp:revision>
  <dcterms:created xsi:type="dcterms:W3CDTF">2018-04-16T16:23:03Z</dcterms:created>
  <dcterms:modified xsi:type="dcterms:W3CDTF">2018-05-23T16:31:02Z</dcterms:modified>
</cp:coreProperties>
</file>