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A04F0E-DE12-482C-B9B0-2A568FDD7BD5}" v="1" dt="2018-12-16T22:22:12.006"/>
    <p1510:client id="{D00EE9D7-3059-426E-94AB-6E10054223D9}" v="2" dt="2018-12-16T22:38:43.8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150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7215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6046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944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86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3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85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5397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dirty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8820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dirty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57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194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pl-PL" dirty="0"/>
              <a:t>Edytuj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817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913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360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dirty="0"/>
              <a:t>Kliknij ikonę, aby dodać obraz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dirty="0"/>
              <a:t>Kliknij ikonę, aby dodać obraz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dirty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Edytuj style wzorca tekstu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856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442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16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98AA868-8872-43E4-8C98-D34DABD1FD38}" type="datetimeFigureOut">
              <a:rPr lang="pl-PL" smtClean="0"/>
              <a:t>2018-12-16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00708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282384" y="1454963"/>
            <a:ext cx="6261915" cy="3308380"/>
          </a:xfrm>
        </p:spPr>
        <p:txBody>
          <a:bodyPr>
            <a:normAutofit/>
          </a:bodyPr>
          <a:lstStyle/>
          <a:p>
            <a:r>
              <a:rPr lang="pl-PL" b="1" i="1" dirty="0"/>
              <a:t>Władysław Orkan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5282384" y="4763342"/>
            <a:ext cx="6261915" cy="1485055"/>
          </a:xfrm>
        </p:spPr>
        <p:txBody>
          <a:bodyPr>
            <a:normAutofit/>
          </a:bodyPr>
          <a:lstStyle/>
          <a:p>
            <a:endParaRPr lang="pl-PL"/>
          </a:p>
        </p:txBody>
      </p:sp>
      <p:pic>
        <p:nvPicPr>
          <p:cNvPr id="4" name="Obraz 4" descr="Obraz zawierający tekst, książka, mężczyzna, osoba&#10;&#10;Opis wygenerowany przy bardzo wysokim poziomie pewności">
            <a:extLst>
              <a:ext uri="{FF2B5EF4-FFF2-40B4-BE49-F238E27FC236}">
                <a16:creationId xmlns:a16="http://schemas.microsoft.com/office/drawing/2014/main" id="{E38C3CAA-D059-410E-9C08-03DE024AF1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339" r="1" b="4556"/>
          <a:stretch/>
        </p:blipFill>
        <p:spPr>
          <a:xfrm>
            <a:off x="607849" y="609601"/>
            <a:ext cx="4027466" cy="56387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031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CC82073-6B5D-49B9-B166-4876FAFC4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3799" y="156633"/>
            <a:ext cx="4767471" cy="1641986"/>
          </a:xfrm>
        </p:spPr>
        <p:txBody>
          <a:bodyPr>
            <a:normAutofit/>
          </a:bodyPr>
          <a:lstStyle/>
          <a:p>
            <a:pPr algn="ctr"/>
            <a:br>
              <a:rPr lang="pl-PL" b="1" i="1" dirty="0"/>
            </a:br>
            <a:r>
              <a:rPr lang="pl-PL" b="1" i="1" dirty="0"/>
              <a:t>Życiorys</a:t>
            </a:r>
            <a:endParaRPr lang="pl-PL" b="1" i="1"/>
          </a:p>
        </p:txBody>
      </p:sp>
      <p:pic>
        <p:nvPicPr>
          <p:cNvPr id="6" name="Obraz 6" descr="Obraz zawierający osoba, mężczyzna, ściana, budynek&#10;&#10;Opis wygenerowany przy bardzo wysokim poziomie pewności">
            <a:extLst>
              <a:ext uri="{FF2B5EF4-FFF2-40B4-BE49-F238E27FC236}">
                <a16:creationId xmlns:a16="http://schemas.microsoft.com/office/drawing/2014/main" id="{FBB359C5-C8A5-47C4-B8D6-B63AD2BB6F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851" b="2"/>
          <a:stretch/>
        </p:blipFill>
        <p:spPr>
          <a:xfrm>
            <a:off x="-1" y="10"/>
            <a:ext cx="4634680" cy="6857990"/>
          </a:xfrm>
          <a:prstGeom prst="rect">
            <a:avLst/>
          </a:prstGeom>
        </p:spPr>
      </p:pic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DD84DB2-F0AD-4943-A994-E37893245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3799" y="1579944"/>
            <a:ext cx="4767471" cy="507356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pl-PL" sz="1600" dirty="0"/>
              <a:t>Władysław Orkan, właśc. Franciszek Ksawery </a:t>
            </a:r>
            <a:r>
              <a:rPr lang="pl-PL" sz="1600" dirty="0" err="1"/>
              <a:t>Smaciarz</a:t>
            </a:r>
            <a:r>
              <a:rPr lang="pl-PL" sz="1600" dirty="0"/>
              <a:t> (Szmaciarz), od 1898 Franciszek Ksawery Smreczyński.</a:t>
            </a:r>
          </a:p>
          <a:p>
            <a:pPr>
              <a:lnSpc>
                <a:spcPct val="90000"/>
              </a:lnSpc>
            </a:pPr>
            <a:r>
              <a:rPr lang="pl-PL" sz="1600" dirty="0"/>
              <a:t>27 listopada 1875 Poręba Wielka - 14 maja 1930 w Kraków</a:t>
            </a:r>
          </a:p>
          <a:p>
            <a:pPr>
              <a:lnSpc>
                <a:spcPct val="90000"/>
              </a:lnSpc>
            </a:pPr>
            <a:r>
              <a:rPr lang="pl-PL" sz="1600" dirty="0"/>
              <a:t>Miał trójkę rodzeństwa.</a:t>
            </a:r>
          </a:p>
          <a:p>
            <a:pPr>
              <a:lnSpc>
                <a:spcPct val="90000"/>
              </a:lnSpc>
            </a:pPr>
            <a:r>
              <a:rPr lang="pl-PL" sz="1600" dirty="0"/>
              <a:t>Polski poeta, dramatopisarz, nowelista, prozaik, publicysta.</a:t>
            </a:r>
          </a:p>
          <a:p>
            <a:pPr>
              <a:lnSpc>
                <a:spcPct val="90000"/>
              </a:lnSpc>
            </a:pPr>
            <a:r>
              <a:rPr lang="pl-PL" sz="1600" dirty="0"/>
              <a:t>W gimnazjum budził sensację swym góralskim pochodzeniem, ciesząc się jednocześnie dużą sympatią wśród kolegów.</a:t>
            </a:r>
          </a:p>
          <a:p>
            <a:pPr>
              <a:lnSpc>
                <a:spcPct val="90000"/>
              </a:lnSpc>
            </a:pPr>
            <a:r>
              <a:rPr lang="pl-PL" sz="1600" dirty="0"/>
              <a:t>Kiedy za powieść </a:t>
            </a:r>
            <a:r>
              <a:rPr lang="pl-PL" sz="1600" i="1" dirty="0"/>
              <a:t>W Roztokach</a:t>
            </a:r>
            <a:r>
              <a:rPr lang="pl-PL" sz="1600" dirty="0"/>
              <a:t> w 1903 dostał niewielkie honorarium, rozpoczął budowę nowego domu na zboczu Pustki w Gorcach(</a:t>
            </a:r>
            <a:r>
              <a:rPr lang="pl-PL" sz="1600" dirty="0" err="1"/>
              <a:t>Orkanówka</a:t>
            </a:r>
            <a:r>
              <a:rPr lang="pl-PL" sz="1600" dirty="0"/>
              <a:t>)</a:t>
            </a:r>
          </a:p>
          <a:p>
            <a:pPr>
              <a:lnSpc>
                <a:spcPct val="90000"/>
              </a:lnSpc>
            </a:pPr>
            <a:r>
              <a:rPr lang="pl-PL" sz="1600" dirty="0"/>
              <a:t>Dwukrotnie żonaty: Maria Zwierzyńska - córka Zosia, Bronisława </a:t>
            </a:r>
            <a:r>
              <a:rPr lang="pl-PL" sz="1600" dirty="0" err="1"/>
              <a:t>Folejewska</a:t>
            </a:r>
            <a:endParaRPr lang="pl-PL" sz="1600" dirty="0"/>
          </a:p>
          <a:p>
            <a:pPr>
              <a:lnSpc>
                <a:spcPct val="90000"/>
              </a:lnSpc>
            </a:pPr>
            <a:r>
              <a:rPr lang="pl-PL" sz="1600" dirty="0"/>
              <a:t>Żołnierz Legionów Polskich - I WŚ</a:t>
            </a:r>
          </a:p>
          <a:p>
            <a:pPr>
              <a:lnSpc>
                <a:spcPct val="90000"/>
              </a:lnSpc>
            </a:pPr>
            <a:endParaRPr lang="pl-PL" sz="1100"/>
          </a:p>
          <a:p>
            <a:pPr>
              <a:lnSpc>
                <a:spcPct val="90000"/>
              </a:lnSpc>
            </a:pPr>
            <a:endParaRPr lang="pl-PL" sz="1100"/>
          </a:p>
        </p:txBody>
      </p:sp>
    </p:spTree>
    <p:extLst>
      <p:ext uri="{BB962C8B-B14F-4D97-AF65-F5344CB8AC3E}">
        <p14:creationId xmlns:p14="http://schemas.microsoft.com/office/powerpoint/2010/main" val="123917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7">
            <a:extLst>
              <a:ext uri="{FF2B5EF4-FFF2-40B4-BE49-F238E27FC236}">
                <a16:creationId xmlns:a16="http://schemas.microsoft.com/office/drawing/2014/main" id="{9053E132-12E5-44D2-AA0E-9353E65AC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DAFF5F03-C360-457C-9058-3AC8B42FA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br>
              <a:rPr lang="pl-PL" sz="3900"/>
            </a:br>
            <a:r>
              <a:rPr lang="pl-PL" sz="3900" b="1" i="1"/>
              <a:t>  Twórczość</a:t>
            </a:r>
            <a:endParaRPr lang="pl-PL" sz="39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378B0C0-E9D7-49E7-A805-B46840F1B1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924298"/>
            <a:ext cx="12192417" cy="2933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0F73E998-97DC-40F8-A6DA-FC49F068D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1695" cy="2802467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B5A560B-25ED-41C3-B77F-F7ABE65E2D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842" y="1930965"/>
            <a:ext cx="5114093" cy="492760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pl-PL" sz="1400" dirty="0">
                <a:solidFill>
                  <a:schemeClr val="bg1"/>
                </a:solidFill>
              </a:rPr>
              <a:t>Poezja: 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Nad grobem Matki. Dumania. </a:t>
            </a:r>
            <a:r>
              <a:rPr lang="pl-PL" sz="1400" b="1" i="1" dirty="0">
                <a:solidFill>
                  <a:schemeClr val="bg1"/>
                </a:solidFill>
              </a:rPr>
              <a:t>Kraków 1896</a:t>
            </a:r>
            <a:endParaRPr lang="pl-PL" sz="1400" b="1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Z tej smutnej ziemi. </a:t>
            </a:r>
            <a:r>
              <a:rPr lang="pl-PL" sz="1400" b="1" i="1" dirty="0">
                <a:solidFill>
                  <a:schemeClr val="bg1"/>
                </a:solidFill>
              </a:rPr>
              <a:t>Lwów 1903</a:t>
            </a:r>
            <a:endParaRPr lang="pl-PL" sz="1400" b="1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Z martwej roztoki. </a:t>
            </a:r>
            <a:r>
              <a:rPr lang="pl-PL" sz="1400" b="1" i="1" dirty="0">
                <a:solidFill>
                  <a:schemeClr val="bg1"/>
                </a:solidFill>
              </a:rPr>
              <a:t>Kraków 1912</a:t>
            </a:r>
            <a:endParaRPr lang="pl-PL" sz="1400" b="1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Pieśni czasu. </a:t>
            </a:r>
            <a:r>
              <a:rPr lang="pl-PL" sz="1400" b="1" i="1" dirty="0">
                <a:solidFill>
                  <a:schemeClr val="bg1"/>
                </a:solidFill>
              </a:rPr>
              <a:t>Piotrków 1915</a:t>
            </a:r>
          </a:p>
          <a:p>
            <a:pPr>
              <a:lnSpc>
                <a:spcPct val="90000"/>
              </a:lnSpc>
            </a:pPr>
            <a:r>
              <a:rPr lang="pl-PL" sz="1400" dirty="0">
                <a:solidFill>
                  <a:schemeClr val="bg1"/>
                </a:solidFill>
              </a:rPr>
              <a:t>Dramaty: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Skapany świat. Dramat w czterech aktach z epilogiem. </a:t>
            </a:r>
            <a:r>
              <a:rPr lang="pl-PL" sz="1400" b="1" i="1" dirty="0">
                <a:solidFill>
                  <a:schemeClr val="bg1"/>
                </a:solidFill>
              </a:rPr>
              <a:t>Lwów 1903</a:t>
            </a:r>
            <a:endParaRPr lang="pl-PL" sz="1400" b="1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Ofiara. Fragment w trzech aktach z r.1846. </a:t>
            </a:r>
            <a:r>
              <a:rPr lang="pl-PL" sz="1400" b="1" i="1" dirty="0">
                <a:solidFill>
                  <a:schemeClr val="bg1"/>
                </a:solidFill>
              </a:rPr>
              <a:t>Kraków 1905</a:t>
            </a:r>
            <a:endParaRPr lang="pl-PL" sz="1400" b="1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Wina i kara. Tragedia. </a:t>
            </a:r>
            <a:r>
              <a:rPr lang="pl-PL" sz="1400" b="1" i="1" dirty="0">
                <a:solidFill>
                  <a:schemeClr val="bg1"/>
                </a:solidFill>
              </a:rPr>
              <a:t>Kraków 1905</a:t>
            </a:r>
            <a:endParaRPr lang="pl-PL" sz="1400" b="1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Franek Rakoczy. Epilog w trzech aktach. </a:t>
            </a:r>
            <a:r>
              <a:rPr lang="pl-PL" sz="1400" b="1" i="1" dirty="0">
                <a:solidFill>
                  <a:schemeClr val="bg1"/>
                </a:solidFill>
              </a:rPr>
              <a:t>Lwów 1908</a:t>
            </a:r>
            <a:endParaRPr lang="pl-PL" sz="14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pl-PL" sz="1400" dirty="0">
                <a:solidFill>
                  <a:schemeClr val="bg1"/>
                </a:solidFill>
              </a:rPr>
              <a:t>Powieści: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Komornicy </a:t>
            </a:r>
            <a:r>
              <a:rPr lang="pl-PL" sz="1400" b="1" i="1" dirty="0">
                <a:solidFill>
                  <a:schemeClr val="bg1"/>
                </a:solidFill>
              </a:rPr>
              <a:t>Lwów 1900</a:t>
            </a:r>
            <a:endParaRPr lang="pl-PL" sz="1400" b="1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W roztokach (tom I </a:t>
            </a:r>
            <a:r>
              <a:rPr lang="pl-PL" sz="1400" b="1" dirty="0" err="1">
                <a:solidFill>
                  <a:schemeClr val="bg1"/>
                </a:solidFill>
              </a:rPr>
              <a:t>i</a:t>
            </a:r>
            <a:r>
              <a:rPr lang="pl-PL" sz="1400" b="1" dirty="0">
                <a:solidFill>
                  <a:schemeClr val="bg1"/>
                </a:solidFill>
              </a:rPr>
              <a:t> II) </a:t>
            </a:r>
            <a:r>
              <a:rPr lang="pl-PL" sz="1400" b="1" i="1" dirty="0">
                <a:solidFill>
                  <a:schemeClr val="bg1"/>
                </a:solidFill>
              </a:rPr>
              <a:t>Lwów 1903</a:t>
            </a:r>
            <a:endParaRPr lang="pl-PL" sz="1400" b="1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Pomór </a:t>
            </a:r>
            <a:r>
              <a:rPr lang="pl-PL" sz="1400" b="1" i="1" dirty="0">
                <a:solidFill>
                  <a:schemeClr val="bg1"/>
                </a:solidFill>
              </a:rPr>
              <a:t>Kraków 1910 </a:t>
            </a:r>
            <a:r>
              <a:rPr lang="pl-PL" sz="1400" b="1" dirty="0">
                <a:solidFill>
                  <a:schemeClr val="bg1"/>
                </a:solidFill>
              </a:rPr>
              <a:t>Drzewiej </a:t>
            </a:r>
            <a:r>
              <a:rPr lang="pl-PL" sz="1400" b="1" i="1" dirty="0">
                <a:solidFill>
                  <a:schemeClr val="bg1"/>
                </a:solidFill>
              </a:rPr>
              <a:t>Kraków 1912</a:t>
            </a:r>
            <a:endParaRPr lang="pl-PL" sz="1400" b="1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l-PL" sz="1400" b="1" dirty="0">
                <a:solidFill>
                  <a:schemeClr val="bg1"/>
                </a:solidFill>
              </a:rPr>
              <a:t>Kostka Napierski </a:t>
            </a:r>
            <a:r>
              <a:rPr lang="pl-PL" sz="1400" b="1" i="1" dirty="0">
                <a:solidFill>
                  <a:schemeClr val="bg1"/>
                </a:solidFill>
              </a:rPr>
              <a:t>Warszawa 1925</a:t>
            </a:r>
            <a:endParaRPr lang="pl-PL" sz="14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None/>
            </a:pPr>
            <a:endParaRPr lang="pl-PL" sz="80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pl-PL" sz="80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pl-PL" sz="800" b="1" i="1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pl-PL" sz="800">
              <a:solidFill>
                <a:schemeClr val="bg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BAA8AC9-CC65-4F06-9D76-31A253CAB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3079" y="2806543"/>
            <a:ext cx="326618" cy="26715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az 4" descr="Obraz zawierający tekst&#10;&#10;Opis wygenerowany przy bardzo wysokim poziomie pewności">
            <a:extLst>
              <a:ext uri="{FF2B5EF4-FFF2-40B4-BE49-F238E27FC236}">
                <a16:creationId xmlns:a16="http://schemas.microsoft.com/office/drawing/2014/main" id="{32E82596-7330-4032-A491-77535A01DA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479" y="2548281"/>
            <a:ext cx="2216717" cy="3662018"/>
          </a:xfrm>
          <a:prstGeom prst="rect">
            <a:avLst/>
          </a:prstGeom>
          <a:effectLst/>
        </p:spPr>
      </p:pic>
      <p:pic>
        <p:nvPicPr>
          <p:cNvPr id="6" name="Obraz 6" descr="Obraz zawierający tekst&#10;&#10;Opis wygenerowany przy bardzo wysokim poziomie pewności">
            <a:extLst>
              <a:ext uri="{FF2B5EF4-FFF2-40B4-BE49-F238E27FC236}">
                <a16:creationId xmlns:a16="http://schemas.microsoft.com/office/drawing/2014/main" id="{A1E0431C-A7DF-47C4-B2AA-1344CB213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5898" y="2548281"/>
            <a:ext cx="2347447" cy="366201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36737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9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1" name="Picture 11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3" name="Oval 13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5" name="Picture 17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6" name="Rectangle 19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E0D17C6C-3873-44AC-91B5-4299D15E0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4200"/>
          </a:p>
        </p:txBody>
      </p:sp>
      <p:pic>
        <p:nvPicPr>
          <p:cNvPr id="5" name="Obraz 5" descr="Obraz zawierający budynek, zewnętrzne, podłoże, kamień&#10;&#10;Opis wygenerowany przy bardzo wysokim poziomie pewności">
            <a:extLst>
              <a:ext uri="{FF2B5EF4-FFF2-40B4-BE49-F238E27FC236}">
                <a16:creationId xmlns:a16="http://schemas.microsoft.com/office/drawing/2014/main" id="{25B0E2F6-A59E-40EE-9804-B376B2D90F7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7"/>
          <a:srcRect r="17321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id="{A26E2FAE-FA60-497B-B2CB-7702C6FF3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BB01A025-E252-4ADE-BE35-25437C6AD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0669" y="2438400"/>
            <a:ext cx="3330328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000" dirty="0" err="1"/>
              <a:t>Tablica</a:t>
            </a:r>
            <a:r>
              <a:rPr lang="en-US" sz="2000" dirty="0"/>
              <a:t> </a:t>
            </a:r>
            <a:r>
              <a:rPr lang="en-US" sz="2000" dirty="0" err="1"/>
              <a:t>poświęcona</a:t>
            </a:r>
            <a:r>
              <a:rPr lang="en-US" sz="2000" dirty="0"/>
              <a:t> </a:t>
            </a:r>
            <a:r>
              <a:rPr lang="en-US" sz="2000" dirty="0" err="1"/>
              <a:t>Władysławowi</a:t>
            </a:r>
            <a:r>
              <a:rPr lang="en-US" sz="2000" dirty="0"/>
              <a:t> </a:t>
            </a:r>
            <a:r>
              <a:rPr lang="en-US" sz="2000" dirty="0" err="1"/>
              <a:t>Orkanowi</a:t>
            </a:r>
            <a:r>
              <a:rPr lang="en-US" sz="2000" dirty="0"/>
              <a:t> </a:t>
            </a:r>
            <a:r>
              <a:rPr lang="en-US" sz="2000" dirty="0" err="1"/>
              <a:t>umieszczona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budynku</a:t>
            </a:r>
            <a:r>
              <a:rPr lang="en-US" sz="2000" dirty="0"/>
              <a:t>, w </a:t>
            </a:r>
            <a:r>
              <a:rPr lang="en-US" sz="2000" dirty="0" err="1"/>
              <a:t>którym</a:t>
            </a:r>
            <a:r>
              <a:rPr lang="en-US" sz="2000" dirty="0"/>
              <a:t> </a:t>
            </a:r>
            <a:r>
              <a:rPr lang="en-US" sz="2000" dirty="0" err="1"/>
              <a:t>mieszkał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tworzył</a:t>
            </a:r>
            <a:r>
              <a:rPr lang="en-US" sz="2000" dirty="0"/>
              <a:t> w Krakowie</a:t>
            </a:r>
            <a:endParaRPr lang="pl-PL" sz="2000"/>
          </a:p>
        </p:txBody>
      </p:sp>
    </p:spTree>
    <p:extLst>
      <p:ext uri="{BB962C8B-B14F-4D97-AF65-F5344CB8AC3E}">
        <p14:creationId xmlns:p14="http://schemas.microsoft.com/office/powerpoint/2010/main" val="105803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9" name="Oval 13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3" name="Picture 17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5" name="Rectangle 19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E512A50D-835C-4FC3-8FE4-A95BABE87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4200"/>
          </a:p>
        </p:txBody>
      </p:sp>
      <p:pic>
        <p:nvPicPr>
          <p:cNvPr id="5" name="Obraz 5" descr="Obraz zawierający drzewo, zewnętrzne, budynek, niebo&#10;&#10;Opis wygenerowany przy bardzo wysokim poziomie pewności">
            <a:extLst>
              <a:ext uri="{FF2B5EF4-FFF2-40B4-BE49-F238E27FC236}">
                <a16:creationId xmlns:a16="http://schemas.microsoft.com/office/drawing/2014/main" id="{A02F725A-F4FC-41F0-B21B-6143D42AA8F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7"/>
          <a:srcRect l="12795" r="12795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17" name="Rectangle 21">
            <a:extLst>
              <a:ext uri="{FF2B5EF4-FFF2-40B4-BE49-F238E27FC236}">
                <a16:creationId xmlns:a16="http://schemas.microsoft.com/office/drawing/2014/main" id="{A26E2FAE-FA60-497B-B2CB-7702C6FF3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8AA2B03F-0878-4691-87FC-E1EE0BB771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0669" y="2438400"/>
            <a:ext cx="3330328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r>
              <a:rPr lang="en-US" sz="2400" dirty="0" err="1"/>
              <a:t>Orkanówka</a:t>
            </a:r>
            <a:endParaRPr lang="pl-PL" sz="2400" dirty="0" err="1"/>
          </a:p>
        </p:txBody>
      </p:sp>
    </p:spTree>
    <p:extLst>
      <p:ext uri="{BB962C8B-B14F-4D97-AF65-F5344CB8AC3E}">
        <p14:creationId xmlns:p14="http://schemas.microsoft.com/office/powerpoint/2010/main" val="377234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BAB4CE5E-C025-4B39-A982-06FC0EFA7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32" y="2895975"/>
            <a:ext cx="3330328" cy="164198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600"/>
              <a:t>Grób Władysława Orkana na Pęksowym Brzyzku</a:t>
            </a:r>
          </a:p>
        </p:txBody>
      </p:sp>
      <p:pic>
        <p:nvPicPr>
          <p:cNvPr id="5" name="Obraz 5">
            <a:extLst>
              <a:ext uri="{FF2B5EF4-FFF2-40B4-BE49-F238E27FC236}">
                <a16:creationId xmlns:a16="http://schemas.microsoft.com/office/drawing/2014/main" id="{3FAB4A9A-882B-431F-909B-E123E2C3173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7"/>
          <a:srcRect l="13346" r="13346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26E2FAE-FA60-497B-B2CB-7702C6FF3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D776C2DC-D2D1-492A-9404-141C8A6CEC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0669" y="2438400"/>
            <a:ext cx="3330328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buChar char="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10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9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1" name="Picture 11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3" name="Oval 13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5" name="Picture 17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6" name="Rectangle 19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5BA22138-3BBE-4C3C-8249-4E40EF613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8" y="629266"/>
            <a:ext cx="4802031" cy="164198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4200"/>
          </a:p>
        </p:txBody>
      </p:sp>
      <p:pic>
        <p:nvPicPr>
          <p:cNvPr id="5" name="Obraz 5" descr="Obraz zawierający drzewo, zewnętrzne, budynek&#10;&#10;Opis wygenerowany przy bardzo wysokim poziomie pewności">
            <a:extLst>
              <a:ext uri="{FF2B5EF4-FFF2-40B4-BE49-F238E27FC236}">
                <a16:creationId xmlns:a16="http://schemas.microsoft.com/office/drawing/2014/main" id="{A9FCA7F3-D8FA-4798-AF66-6E96E5C0C62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7"/>
          <a:srcRect r="1" b="15604"/>
          <a:stretch/>
        </p:blipFill>
        <p:spPr>
          <a:xfrm>
            <a:off x="6100398" y="10"/>
            <a:ext cx="6094412" cy="6857990"/>
          </a:xfrm>
          <a:prstGeom prst="rect">
            <a:avLst/>
          </a:prstGeom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id="{495DDCFA-D3DE-4CEB-8AFF-C6501187E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07B62B73-26DF-4F5E-B55E-5923EBBD6D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0668" y="2438400"/>
            <a:ext cx="4802031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400" dirty="0" err="1"/>
              <a:t>Pomnik</a:t>
            </a:r>
            <a:r>
              <a:rPr lang="en-US" sz="2400" dirty="0"/>
              <a:t> </a:t>
            </a:r>
            <a:r>
              <a:rPr lang="en-US" sz="2400" dirty="0" err="1"/>
              <a:t>Władysława</a:t>
            </a:r>
            <a:r>
              <a:rPr lang="en-US" sz="2400" dirty="0"/>
              <a:t> </a:t>
            </a:r>
            <a:r>
              <a:rPr lang="en-US" sz="2400" dirty="0" err="1"/>
              <a:t>Orkana</a:t>
            </a:r>
            <a:r>
              <a:rPr lang="en-US" sz="2400" dirty="0"/>
              <a:t> </a:t>
            </a:r>
            <a:r>
              <a:rPr lang="en-US" sz="2400" dirty="0" err="1"/>
              <a:t>przed</a:t>
            </a:r>
            <a:r>
              <a:rPr lang="en-US" sz="2400" dirty="0"/>
              <a:t> </a:t>
            </a:r>
            <a:r>
              <a:rPr lang="en-US" sz="2400" dirty="0" err="1"/>
              <a:t>siedzibą</a:t>
            </a:r>
            <a:r>
              <a:rPr lang="en-US" sz="2400" dirty="0"/>
              <a:t> </a:t>
            </a:r>
            <a:r>
              <a:rPr lang="en-US" sz="2400" dirty="0" err="1"/>
              <a:t>Urzędu</a:t>
            </a:r>
            <a:r>
              <a:rPr lang="en-US" sz="2400" dirty="0"/>
              <a:t> </a:t>
            </a:r>
            <a:r>
              <a:rPr lang="en-US" sz="2400" dirty="0" err="1"/>
              <a:t>Gminy</a:t>
            </a:r>
            <a:r>
              <a:rPr lang="en-US" sz="2400" dirty="0"/>
              <a:t> w </a:t>
            </a:r>
            <a:r>
              <a:rPr lang="en-US" sz="2400" dirty="0" err="1"/>
              <a:t>Niedźwiedziu</a:t>
            </a:r>
            <a:endParaRPr lang="pl-PL" sz="2400" dirty="0" err="1"/>
          </a:p>
        </p:txBody>
      </p:sp>
    </p:spTree>
    <p:extLst>
      <p:ext uri="{BB962C8B-B14F-4D97-AF65-F5344CB8AC3E}">
        <p14:creationId xmlns:p14="http://schemas.microsoft.com/office/powerpoint/2010/main" val="26449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8F2F1055-E621-4AD1-BBE1-C39AE97E8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4200"/>
          </a:p>
        </p:txBody>
      </p:sp>
      <p:pic>
        <p:nvPicPr>
          <p:cNvPr id="5" name="Obraz 5" descr="Obraz zawierający trawa, zewnętrzne, niebo, budynek&#10;&#10;Opis wygenerowany przy bardzo wysokim poziomie pewności">
            <a:extLst>
              <a:ext uri="{FF2B5EF4-FFF2-40B4-BE49-F238E27FC236}">
                <a16:creationId xmlns:a16="http://schemas.microsoft.com/office/drawing/2014/main" id="{F2526B00-0AB9-477B-97C7-13229478F7D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7"/>
          <a:srcRect l="10581" r="15834" b="-1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26E2FAE-FA60-497B-B2CB-7702C6FF3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B272D896-B9D3-4BB2-BE3D-64AFF4C566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0669" y="2438400"/>
            <a:ext cx="3330328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400" dirty="0" err="1"/>
              <a:t>Zespół</a:t>
            </a:r>
            <a:r>
              <a:rPr lang="en-US" sz="2400" dirty="0"/>
              <a:t> </a:t>
            </a:r>
            <a:r>
              <a:rPr lang="en-US" sz="2400" dirty="0" err="1"/>
              <a:t>Szkół</a:t>
            </a:r>
            <a:r>
              <a:rPr lang="en-US" sz="2400" dirty="0"/>
              <a:t> nr 2 </a:t>
            </a:r>
            <a:r>
              <a:rPr lang="en-US" sz="2400" dirty="0" err="1"/>
              <a:t>im</a:t>
            </a:r>
            <a:r>
              <a:rPr lang="en-US" sz="2400" dirty="0"/>
              <a:t>. </a:t>
            </a:r>
            <a:r>
              <a:rPr lang="en-US" sz="2400" dirty="0" err="1"/>
              <a:t>Władysława</a:t>
            </a:r>
            <a:r>
              <a:rPr lang="en-US" sz="2400" dirty="0"/>
              <a:t> </a:t>
            </a:r>
            <a:r>
              <a:rPr lang="en-US" sz="2400" dirty="0" err="1"/>
              <a:t>Orkana</a:t>
            </a:r>
            <a:r>
              <a:rPr lang="en-US" sz="2400" dirty="0"/>
              <a:t> w </a:t>
            </a:r>
            <a:r>
              <a:rPr lang="en-US" sz="2400" dirty="0" err="1"/>
              <a:t>Szczecinie</a:t>
            </a:r>
          </a:p>
        </p:txBody>
      </p:sp>
    </p:spTree>
    <p:extLst>
      <p:ext uri="{BB962C8B-B14F-4D97-AF65-F5344CB8AC3E}">
        <p14:creationId xmlns:p14="http://schemas.microsoft.com/office/powerpoint/2010/main" val="198073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F2830D8-669B-4095-BF71-D87BFD789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i="1" dirty="0"/>
              <a:t>Władysław Orkan a literatura ukraińska</a:t>
            </a:r>
          </a:p>
          <a:p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C042D7D-DF03-48BE-AA0F-96E6BC32A9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pl-PL" sz="1600" dirty="0"/>
              <a:t>Władysław Orkan zajmuje centralne miejsce w dziejach polsko-ukraińskich stosunków literackich końca XIX – początku XX w. W osobistej bibliotece pisarza w Porębie Wielkiej znajdują się liczne książki ukraińskie.</a:t>
            </a:r>
          </a:p>
          <a:p>
            <a:r>
              <a:rPr lang="pl-PL" sz="1600" dirty="0"/>
              <a:t>Orkan nie tylko życzliwie odnosił się do literatury ukraińskiej, ale też przekładał poszczególne utwory na język polski. Osobiście znał Wasyla </a:t>
            </a:r>
            <a:r>
              <a:rPr lang="pl-PL" sz="1600" dirty="0" err="1"/>
              <a:t>Stefanyka</a:t>
            </a:r>
            <a:r>
              <a:rPr lang="pl-PL" sz="1600" dirty="0"/>
              <a:t>, </a:t>
            </a:r>
            <a:r>
              <a:rPr lang="pl-PL" sz="1600" dirty="0" err="1"/>
              <a:t>IwanaFrankę</a:t>
            </a:r>
            <a:r>
              <a:rPr lang="pl-PL" sz="1600" dirty="0"/>
              <a:t>, Bohdana </a:t>
            </a:r>
            <a:r>
              <a:rPr lang="pl-PL" sz="1600" dirty="0" err="1"/>
              <a:t>Łepkiego</a:t>
            </a:r>
            <a:r>
              <a:rPr lang="pl-PL" sz="1600" dirty="0"/>
              <a:t>. M. Jackowa i Sydora </a:t>
            </a:r>
            <a:r>
              <a:rPr lang="pl-PL" sz="1600" dirty="0" err="1"/>
              <a:t>Twerdochliba</a:t>
            </a:r>
          </a:p>
          <a:p>
            <a:r>
              <a:rPr lang="pl-PL" sz="1600" dirty="0"/>
              <a:t>W archiwum W. Orkana, które znajduje się w oddziale rękopisów Biblioteki Jagiellońskiej w Krakowie są liczne zapisy ukraińskich pieśni ludowych, recenzji przedstawień ukraińskiego teatru ludowego w Krakowie, artykuły napisane w obronie kultury ukraińskiej</a:t>
            </a:r>
          </a:p>
        </p:txBody>
      </p:sp>
    </p:spTree>
    <p:extLst>
      <p:ext uri="{BB962C8B-B14F-4D97-AF65-F5344CB8AC3E}">
        <p14:creationId xmlns:p14="http://schemas.microsoft.com/office/powerpoint/2010/main" val="125925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507499E-97BE-48EB-A772-7D4A69F312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348205"/>
            <a:ext cx="8825658" cy="3329581"/>
          </a:xfrm>
        </p:spPr>
        <p:txBody>
          <a:bodyPr/>
          <a:lstStyle/>
          <a:p>
            <a:pPr algn="ctr"/>
            <a:r>
              <a:rPr lang="pl-PL" b="1" i="1" dirty="0"/>
              <a:t>Koniec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5E1E8F2A-7A59-4748-89CA-E21BD580E7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/>
              <a:t>Bartosz </a:t>
            </a:r>
            <a:r>
              <a:rPr lang="pl-PL" dirty="0" err="1"/>
              <a:t>Ilczyszyn</a:t>
            </a:r>
            <a:r>
              <a:rPr lang="pl-PL" dirty="0"/>
              <a:t> kl. 4e</a:t>
            </a:r>
          </a:p>
        </p:txBody>
      </p:sp>
    </p:spTree>
    <p:extLst>
      <p:ext uri="{BB962C8B-B14F-4D97-AF65-F5344CB8AC3E}">
        <p14:creationId xmlns:p14="http://schemas.microsoft.com/office/powerpoint/2010/main" val="120175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sh dir="u"/>
      </p:transition>
    </mc:Choice>
    <mc:Fallback xmlns="">
      <p:transition spd="slow">
        <p:push dir="u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n">
  <a:themeElements>
    <a:clrScheme name="J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J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0</Words>
  <Application>Microsoft Office PowerPoint</Application>
  <PresentationFormat>Panoramiczny</PresentationFormat>
  <Paragraphs>0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Jon</vt:lpstr>
      <vt:lpstr>Władysław Orkan</vt:lpstr>
      <vt:lpstr> Życiorys</vt:lpstr>
      <vt:lpstr>   Twórczość</vt:lpstr>
      <vt:lpstr>Prezentacja programu PowerPoint</vt:lpstr>
      <vt:lpstr>Prezentacja programu PowerPoint</vt:lpstr>
      <vt:lpstr>Grób Władysława Orkana na Pęksowym Brzyzku</vt:lpstr>
      <vt:lpstr>Prezentacja programu PowerPoint</vt:lpstr>
      <vt:lpstr>Prezentacja programu PowerPoint</vt:lpstr>
      <vt:lpstr>Władysław Orkan a literatura ukraińska </vt:lpstr>
      <vt:lpstr>Koniec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/>
  <cp:lastModifiedBy/>
  <cp:revision>265</cp:revision>
  <dcterms:created xsi:type="dcterms:W3CDTF">2012-08-15T16:54:36Z</dcterms:created>
  <dcterms:modified xsi:type="dcterms:W3CDTF">2018-12-16T22:50:39Z</dcterms:modified>
</cp:coreProperties>
</file>