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F5F0C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7CED4">
              <a:alpha val="2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5DC123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45761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ytuł i pod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kst tytułowy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Tekst tytułowy</a:t>
            </a:r>
          </a:p>
        </p:txBody>
      </p:sp>
      <p:sp>
        <p:nvSpPr>
          <p:cNvPr id="12" name="Treść - poziom 1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13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poziom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razek"/>
          <p:cNvSpPr/>
          <p:nvPr>
            <p:ph type="pic" idx="13"/>
          </p:nvPr>
        </p:nvSpPr>
        <p:spPr>
          <a:xfrm>
            <a:off x="160020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kst tytułowy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Tekst tytułowy</a:t>
            </a:r>
          </a:p>
        </p:txBody>
      </p:sp>
      <p:sp>
        <p:nvSpPr>
          <p:cNvPr id="22" name="Treść - poziom 1…"/>
          <p:cNvSpPr txBox="1"/>
          <p:nvPr>
            <p:ph type="body" sz="quarter" idx="1"/>
          </p:nvPr>
        </p:nvSpPr>
        <p:spPr>
          <a:xfrm>
            <a:off x="1270000" y="8191500"/>
            <a:ext cx="10464800" cy="1219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23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(na środk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kst tytułowy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31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pionow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razek"/>
          <p:cNvSpPr/>
          <p:nvPr>
            <p:ph type="pic" sz="half" idx="13"/>
          </p:nvPr>
        </p:nvSpPr>
        <p:spPr>
          <a:xfrm>
            <a:off x="6718300" y="762000"/>
            <a:ext cx="5334000" cy="8242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kst tytułowy"/>
          <p:cNvSpPr txBox="1"/>
          <p:nvPr>
            <p:ph type="title"/>
          </p:nvPr>
        </p:nvSpPr>
        <p:spPr>
          <a:xfrm>
            <a:off x="952500" y="762000"/>
            <a:ext cx="5334000" cy="40005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Tekst tytułowy</a:t>
            </a:r>
          </a:p>
        </p:txBody>
      </p:sp>
      <p:sp>
        <p:nvSpPr>
          <p:cNvPr id="40" name="Treść - poziom 1…"/>
          <p:cNvSpPr txBox="1"/>
          <p:nvPr>
            <p:ph type="body" sz="quarter" idx="1"/>
          </p:nvPr>
        </p:nvSpPr>
        <p:spPr>
          <a:xfrm>
            <a:off x="952500" y="5003800"/>
            <a:ext cx="5334000" cy="400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1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(na górz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kst tytuł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49" name="Numer slajdu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i 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kst tytuł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57" name="Treść - poziom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58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ytuł i punktory ze zdjęc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Obrazek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kst tytuł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Tekst tytułowy</a:t>
            </a:r>
          </a:p>
        </p:txBody>
      </p:sp>
      <p:sp>
        <p:nvSpPr>
          <p:cNvPr id="67" name="Treść - poziom 1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81000" indent="-381000">
              <a:spcBef>
                <a:spcPts val="3800"/>
              </a:spcBef>
              <a:defRPr sz="2800"/>
            </a:lvl1pPr>
            <a:lvl2pPr marL="762000" indent="-381000">
              <a:spcBef>
                <a:spcPts val="3800"/>
              </a:spcBef>
              <a:defRPr sz="2800"/>
            </a:lvl2pPr>
            <a:lvl3pPr marL="1143000" indent="-381000">
              <a:spcBef>
                <a:spcPts val="3800"/>
              </a:spcBef>
              <a:defRPr sz="2800"/>
            </a:lvl3pPr>
            <a:lvl4pPr marL="1524000" indent="-381000">
              <a:spcBef>
                <a:spcPts val="3800"/>
              </a:spcBef>
              <a:defRPr sz="2800"/>
            </a:lvl4pPr>
            <a:lvl5pPr marL="1905000" indent="-381000">
              <a:spcBef>
                <a:spcPts val="3800"/>
              </a:spcBef>
              <a:defRPr sz="2800"/>
            </a:lvl5pPr>
          </a:lstStyle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68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k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reść - poziom 1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76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 (3 sztuki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Obrazek"/>
          <p:cNvSpPr/>
          <p:nvPr>
            <p:ph type="pic" sz="quarter" idx="13"/>
          </p:nvPr>
        </p:nvSpPr>
        <p:spPr>
          <a:xfrm>
            <a:off x="6718300" y="5092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Obrazek"/>
          <p:cNvSpPr/>
          <p:nvPr>
            <p:ph type="pic" sz="quarter" idx="14"/>
          </p:nvPr>
        </p:nvSpPr>
        <p:spPr>
          <a:xfrm>
            <a:off x="6718300" y="762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Obrazek"/>
          <p:cNvSpPr/>
          <p:nvPr>
            <p:ph type="pic" sz="half" idx="15"/>
          </p:nvPr>
        </p:nvSpPr>
        <p:spPr>
          <a:xfrm>
            <a:off x="952500" y="762884"/>
            <a:ext cx="5334000" cy="8229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y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anek Jabłonka"/>
          <p:cNvSpPr txBox="1"/>
          <p:nvPr>
            <p:ph type="body" sz="quarter" idx="13"/>
          </p:nvPr>
        </p:nvSpPr>
        <p:spPr>
          <a:xfrm>
            <a:off x="1270000" y="6362700"/>
            <a:ext cx="10464800" cy="5334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b="1" sz="28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–Janek Jabłonka</a:t>
            </a:r>
          </a:p>
        </p:txBody>
      </p:sp>
      <p:sp>
        <p:nvSpPr>
          <p:cNvPr id="94" name="„Wpisz tu cytat.”"/>
          <p:cNvSpPr txBox="1"/>
          <p:nvPr>
            <p:ph type="body" sz="quarter" idx="14"/>
          </p:nvPr>
        </p:nvSpPr>
        <p:spPr>
          <a:xfrm>
            <a:off x="1270000" y="4254500"/>
            <a:ext cx="10464800" cy="7112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2400"/>
              </a:spcBef>
              <a:buSzTx/>
              <a:buNone/>
              <a:defRPr sz="4000"/>
            </a:lvl1pPr>
          </a:lstStyle>
          <a:p>
            <a:pPr/>
            <a:r>
              <a:t>„Wpisz tu cytat.”</a:t>
            </a:r>
          </a:p>
        </p:txBody>
      </p:sp>
      <p:sp>
        <p:nvSpPr>
          <p:cNvPr id="95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Zdję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Obrazek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er slajdu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 anchor="t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 tytułowy"/>
          <p:cNvSpPr txBox="1"/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Tekst tytułowy</a:t>
            </a:r>
          </a:p>
        </p:txBody>
      </p:sp>
      <p:sp>
        <p:nvSpPr>
          <p:cNvPr id="3" name="Treść - poziom 1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Treść - poziom 1</a:t>
            </a:r>
          </a:p>
          <a:p>
            <a:pPr lvl="1"/>
            <a:r>
              <a:t>Treść - poziom 2</a:t>
            </a:r>
          </a:p>
          <a:p>
            <a:pPr lvl="2"/>
            <a:r>
              <a:t>Treść - poziom 3</a:t>
            </a:r>
          </a:p>
          <a:p>
            <a:pPr lvl="3"/>
            <a:r>
              <a:t>Treść - poziom 4</a:t>
            </a:r>
          </a:p>
          <a:p>
            <a:pPr lvl="4"/>
            <a:r>
              <a:t>Treść - poziom 5</a:t>
            </a:r>
          </a:p>
        </p:txBody>
      </p:sp>
      <p:sp>
        <p:nvSpPr>
          <p:cNvPr id="4" name="Numer slajdu"/>
          <p:cNvSpPr txBox="1"/>
          <p:nvPr>
            <p:ph type="sldNum" sz="quarter" idx="2"/>
          </p:nvPr>
        </p:nvSpPr>
        <p:spPr>
          <a:xfrm>
            <a:off x="6311798" y="9245599"/>
            <a:ext cx="368504" cy="3810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57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914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1371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1828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22860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2743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3200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3657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4114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europass.cedefop.europa.eu/editors/pl/cv/compose" TargetMode="Externa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europass.cedefop.europa.eu/editors/pl/lp/compose" TargetMode="Externa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emol.frse.org.pl/" TargetMode="Externa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europass.cedefop.europa.eu/pl/europass-support-centre/general-questions-europass/what-europass" TargetMode="External"/><Relationship Id="rId3" Type="http://schemas.openxmlformats.org/officeDocument/2006/relationships/hyperlink" Target="https://europass.org.pl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EUROPASS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4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EUROPASS</a:t>
            </a:r>
          </a:p>
        </p:txBody>
      </p:sp>
      <p:sp>
        <p:nvSpPr>
          <p:cNvPr id="120" name="Treść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CO TO JEST EUROPASS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37463">
              <a:defRPr sz="7360">
                <a:solidFill>
                  <a:schemeClr val="accent4"/>
                </a:solidFill>
              </a:defRPr>
            </a:lvl1pPr>
          </a:lstStyle>
          <a:p>
            <a:pPr/>
            <a:r>
              <a:t>CO TO JEST EUROPASS?</a:t>
            </a:r>
          </a:p>
        </p:txBody>
      </p:sp>
      <p:sp>
        <p:nvSpPr>
          <p:cNvPr id="123" name="Europass to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None/>
              <a:defRPr sz="3700">
                <a:solidFill>
                  <a:schemeClr val="accent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t>Europass to: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2500">
                <a:solidFill>
                  <a:schemeClr val="accent4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  <a:p>
            <a:pPr marL="264694" indent="-264694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rPr b="1">
                <a:solidFill>
                  <a:schemeClr val="accent1"/>
                </a:solidFill>
              </a:rPr>
              <a:t>zestaw 5 dokumentów</a:t>
            </a:r>
            <a:r>
              <a:t> pozwalających </a:t>
            </a:r>
            <a:r>
              <a:rPr b="1" i="1" u="sng"/>
              <a:t>obywatelom Unii Europejskiej</a:t>
            </a:r>
            <a:r>
              <a:t> na lepsze przedstawienie swoich kwalifikacji zawodowych i kompetencji na obszarze całej Europy.</a:t>
            </a:r>
          </a:p>
          <a:p>
            <a:pPr marL="264694" indent="-264694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Europass działa także na terenie państw </a:t>
            </a:r>
            <a:r>
              <a:rPr b="1" i="1" u="sng"/>
              <a:t>Europejskiego Obszaru Gospodarczego</a:t>
            </a:r>
            <a:r>
              <a:t> oraz w krajach </a:t>
            </a:r>
            <a:r>
              <a:rPr b="1" i="1" u="sng"/>
              <a:t>kandydujących do UE.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ELE PROGRAMU EUROPAS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4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CELE PROGRAMU EUROPASS</a:t>
            </a:r>
          </a:p>
        </p:txBody>
      </p:sp>
      <p:sp>
        <p:nvSpPr>
          <p:cNvPr id="126" name="Europass pozwala na zagwarantowanie obywatelom wszystkich państw UE takich samych szans w przedstawianiu kwalifikacji i doświadczenia zawodowego w sposób zrozumiały nie tylko w kraju ojczystym, ale w całej Europie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None/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rPr b="1" sz="3700">
                <a:solidFill>
                  <a:schemeClr val="accent4"/>
                </a:solidFill>
              </a:rPr>
              <a:t>Europass</a:t>
            </a:r>
            <a:r>
              <a:rPr sz="3700"/>
              <a:t> </a:t>
            </a:r>
            <a:r>
              <a:t>pozwala na zagwarantowanie obywatelom wszystkich państw UE takich samych szans w przedstawianiu kwalifikacji i doświadczenia zawodowego w sposób zrozumiały nie tylko w kraju ojczystym, ale w całej Europie. 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Europass ustanowiony został </a:t>
            </a:r>
            <a:r>
              <a:rPr b="1" i="1" u="sng"/>
              <a:t>decyzją Parlamentu Europejskiego i Rady z 15 grudnia 2004.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OKUMENTY WCHODZĄCE W SKŁAD EUROPAS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4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DOKUMENTY WCHODZĄCE W SKŁAD EUROPASS</a:t>
            </a:r>
          </a:p>
        </p:txBody>
      </p:sp>
      <p:sp>
        <p:nvSpPr>
          <p:cNvPr id="129" name="CURRICULUM VITAE (CV)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48055" indent="-448055" defTabSz="572516">
              <a:spcBef>
                <a:spcPts val="4100"/>
              </a:spcBef>
              <a:defRPr sz="3724"/>
            </a:pPr>
            <a:r>
              <a:t>CURRICULUM VITAE (CV)</a:t>
            </a:r>
          </a:p>
          <a:p>
            <a:pPr marL="448055" indent="-448055" defTabSz="572516">
              <a:spcBef>
                <a:spcPts val="4100"/>
              </a:spcBef>
              <a:defRPr sz="3724"/>
            </a:pPr>
            <a:r>
              <a:t>PASZPORT JĘZYKOWY</a:t>
            </a:r>
          </a:p>
          <a:p>
            <a:pPr marL="448055" indent="-448055" defTabSz="572516">
              <a:spcBef>
                <a:spcPts val="4100"/>
              </a:spcBef>
              <a:defRPr sz="3724"/>
            </a:pPr>
            <a:r>
              <a:t>EUROPASS- MOBILNOŚĆ</a:t>
            </a:r>
          </a:p>
          <a:p>
            <a:pPr marL="448055" indent="-448055" defTabSz="572516">
              <a:spcBef>
                <a:spcPts val="4100"/>
              </a:spcBef>
              <a:defRPr sz="3724"/>
            </a:pPr>
            <a:r>
              <a:t>EUROPASS- SUPLEMENT DO DYPLOMU</a:t>
            </a:r>
          </a:p>
          <a:p>
            <a:pPr marL="448055" indent="-448055" defTabSz="572516">
              <a:spcBef>
                <a:spcPts val="4100"/>
              </a:spcBef>
              <a:defRPr sz="3724"/>
            </a:pPr>
            <a:r>
              <a:t>EUROPASS- SUPLEMENT DO DYPLOMU POTWIERDZAJĄCY KWALIFIKACJE ZAWODOWE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CURRICULUM VITA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CURRICULUM VITAE</a:t>
            </a:r>
          </a:p>
        </p:txBody>
      </p:sp>
      <p:sp>
        <p:nvSpPr>
          <p:cNvPr id="132" name="Dokument ten pozwala na zaprezentowanie swoich umiejętności i kwalifikacji w jasny i efektywny sposób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Dokument ten pozwala na zaprezentowanie swoich </a:t>
            </a:r>
            <a:r>
              <a:rPr b="1" i="1"/>
              <a:t>umiejętności i kwalifikacji</a:t>
            </a:r>
            <a:r>
              <a:t> w jasny i efektywny sposób.</a:t>
            </a:r>
          </a:p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rPr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</a:rPr>
              <a:t>EUROPASS CV </a:t>
            </a:r>
            <a:r>
              <a:t>jest pomocny każdemu, kto chce przedstawić pracodawcy w kraju czy za granicą swoje kompetencje i kwalifikacje zawodowe. Jest to </a:t>
            </a:r>
            <a:r>
              <a:rPr b="1" i="1"/>
              <a:t>specjalny formularz życiorysu</a:t>
            </a:r>
            <a:r>
              <a:t>, używany w jednakowej formie we wszystkich krajach UE.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V można utworzyć przy pomocy formularza znajdującego się na stronie:https://europass.cedefop.europa.eu/editors/pl/cv/compose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CV można utworzyć przy pomocy formularza znajdującego się na stronie:</a:t>
            </a:r>
            <a:r>
              <a:rPr u="sng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  <a:hlinkClick r:id="rId2" invalidUrl="" action="" tgtFrame="" tooltip="" history="1" highlightClick="0" endSnd="0"/>
              </a:rPr>
              <a:t>https://europass.cedefop.europa.eu/editors/pl/cv/compose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ASZPORT JĘZYKOW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PASZPORT JĘZYKOWY</a:t>
            </a:r>
          </a:p>
        </p:txBody>
      </p:sp>
      <p:sp>
        <p:nvSpPr>
          <p:cNvPr id="137" name="Paszport Językowy przedstawia całą „biografię językową” posiadacza dokumentu, czyli etapy i formy kształcenia oraz informacje na temat wykorzystania języka obcego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45168" indent="-44516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rPr sz="3700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</a:rPr>
              <a:t>Paszport Językowy </a:t>
            </a:r>
            <a:r>
              <a:t>przedstawia całą „biografię językową” posiadacza dokumentu, czyli etapy i formy kształcenia oraz informacje na temat wykorzystania języka obcego.</a:t>
            </a:r>
          </a:p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W paszporcie możemy zawrzeć informacje o przebytych przez nas </a:t>
            </a:r>
            <a:r>
              <a:rPr b="1" i="1"/>
              <a:t>kursach</a:t>
            </a:r>
            <a:r>
              <a:t>, uzyskanych </a:t>
            </a:r>
            <a:r>
              <a:rPr b="1" i="1"/>
              <a:t>certyfikatach</a:t>
            </a:r>
            <a:r>
              <a:t> oraz zdanych </a:t>
            </a:r>
            <a:r>
              <a:rPr b="1" i="1"/>
              <a:t>egzaminach.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aszport można stworzyć na: https://europass.cedefop.europa.eu/editors/pl/lp/compose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Paszport można stworzyć na: </a:t>
            </a:r>
            <a:r>
              <a:rPr u="sng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  <a:hlinkClick r:id="rId2" invalidUrl="" action="" tgtFrame="" tooltip="" history="1" highlightClick="0" endSnd="0"/>
              </a:rPr>
              <a:t>https://europass.cedefop.europa.eu/editors/pl/lp/compose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EUROPASS- MOBILNOŚĆ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37463">
              <a:defRPr sz="736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EUROPASS- MOBILNOŚĆ</a:t>
            </a:r>
          </a:p>
        </p:txBody>
      </p:sp>
      <p:sp>
        <p:nvSpPr>
          <p:cNvPr id="142" name="Dokument ten ma na celu poświadczenie okresów nauki lub szkolenia, które zostały odbyte w innym kraju europejskim w ramach wyjazdu zorganizowanego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Dokument ten ma na celu poświadczenie okresów nauki lub szkolenia, które zostały odbyte w innym kraju europejskim w </a:t>
            </a:r>
            <a:r>
              <a:rPr b="1" i="1"/>
              <a:t>ramach wyjazdu zorganizowanego</a:t>
            </a:r>
            <a:r>
              <a:t>.</a:t>
            </a:r>
          </a:p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W tym dokumencie wypisujemy wszelkie odbyte </a:t>
            </a:r>
            <a:r>
              <a:rPr b="1" i="1"/>
              <a:t>studia</a:t>
            </a:r>
            <a:r>
              <a:t> na zagranicznych uczelniach, </a:t>
            </a:r>
            <a:r>
              <a:rPr b="1" i="1"/>
              <a:t>kursy, warsztaty, seminaria, konferencje</a:t>
            </a:r>
            <a:r>
              <a:t>, udział w </a:t>
            </a:r>
            <a:r>
              <a:rPr b="1" i="1"/>
              <a:t>zajęciach organizowanych</a:t>
            </a:r>
            <a:r>
              <a:t> przez placówki partnerskie, swoją </a:t>
            </a:r>
            <a:r>
              <a:rPr b="1" i="1"/>
              <a:t>praktykę</a:t>
            </a:r>
            <a:r>
              <a:t> lub </a:t>
            </a:r>
            <a:r>
              <a:rPr b="1" i="1"/>
              <a:t>staż zawodowy oraz informacje o doświadczeniu zdobytym w ramach wolontariatów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Dokument można stworzyć na stronie: https://emol.frse.org.pl/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Dokument można stworzyć na stronie: </a:t>
            </a:r>
            <a:r>
              <a:rPr u="sng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  <a:hlinkClick r:id="rId2" invalidUrl="" action="" tgtFrame="" tooltip="" history="1" highlightClick="0" endSnd="0"/>
              </a:rPr>
              <a:t>https://emol.frse.org.pl/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EUROPASS- SUPLEMENT DO DYPLOMU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4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EUROPASS- SUPLEMENT DO DYPLOMU</a:t>
            </a:r>
          </a:p>
        </p:txBody>
      </p:sp>
      <p:sp>
        <p:nvSpPr>
          <p:cNvPr id="147" name="W SUPLEMENCIE DO DYPLOMU możemy umieścić pełne informacje  na temat naszego poziomu wiedzy, umiejętności i kompetencji uzyskanych podczas studiów, a także swoich szczególnych osiągnięć oraz uprawnień zawodowych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W </a:t>
            </a:r>
            <a:r>
              <a:rPr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</a:rPr>
              <a:t>SUPLEMENCIE DO DYPLOMU</a:t>
            </a:r>
            <a:r>
              <a:t> możemy umieścić pełne informacje  na temat naszego poziomu wiedzy, umiejętności i kompetencji uzyskanych podczas studiów, a także swoich szczególnych osiągnięć oraz uprawnień zawodowych.</a:t>
            </a:r>
          </a:p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UWAGA: </a:t>
            </a:r>
            <a:r>
              <a:rPr b="1" i="1"/>
              <a:t>suplementy nie stanowią dyplomu uzyskanego po studiach, a są jedynie do niego dodatkiem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EUROPASS- SUPLEMENT DO DYPLOMU POTWIERDZAJĄCEGO KWALIFIKACJE ZAWODOW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327152">
              <a:defRPr sz="448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EUROPASS- SUPLEMENT DO DYPLOMU POTWIERDZAJĄCEGO KWALIFIKACJE ZAWODOWE</a:t>
            </a:r>
          </a:p>
        </p:txBody>
      </p:sp>
      <p:sp>
        <p:nvSpPr>
          <p:cNvPr id="150" name="Suplement ten zawiera szczegółowy opis umiejętności i kompetencji uzyskanych przez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72978" indent="-372978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Suplement ten zawiera szczegółowy opis umiejętności i kompetencji uzyskanych przez: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 - </a:t>
            </a:r>
            <a:r>
              <a:rPr b="1" i="1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</a:rPr>
              <a:t>posiadacza dyplomu</a:t>
            </a:r>
            <a:r>
              <a:t> lub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 - </a:t>
            </a:r>
            <a:r>
              <a:rPr b="1" i="1">
                <a:solidFill>
                  <a:schemeClr val="accent1">
                    <a:hueOff val="-137333"/>
                    <a:satOff val="-2150"/>
                    <a:lumOff val="15684"/>
                  </a:schemeClr>
                </a:solidFill>
              </a:rPr>
              <a:t>świadectwa zawodowego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   wraz ze wskazaniem zawodów dostępnych do wykonywania.</a:t>
            </a:r>
          </a:p>
          <a:p>
            <a:pPr marL="0" indent="0" defTabSz="457200">
              <a:spcBef>
                <a:spcPts val="0"/>
              </a:spcBef>
              <a:buSzTx/>
              <a:buNone/>
              <a:defRPr sz="1600">
                <a:solidFill>
                  <a:srgbClr val="304156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  <a:p>
            <a:pPr marL="372978" indent="-372978" algn="just" defTabSz="457200">
              <a:spcBef>
                <a:spcPts val="0"/>
              </a:spcBef>
              <a:defRPr sz="3100">
                <a:latin typeface="Helvetica"/>
                <a:ea typeface="Helvetica"/>
                <a:cs typeface="Helvetica"/>
                <a:sym typeface="Helvetica"/>
              </a:defRPr>
            </a:pPr>
            <a:r>
              <a:t>W tym dokumencie lub dokumentach umieszczamy szczegółowy opis naszych </a:t>
            </a:r>
            <a:r>
              <a:rPr b="1" i="1"/>
              <a:t>umiejętności i kompetencji </a:t>
            </a:r>
            <a:r>
              <a:t>wraz ze wskazaniem </a:t>
            </a:r>
            <a:r>
              <a:rPr b="1" i="1"/>
              <a:t>zawodów</a:t>
            </a:r>
            <a:r>
              <a:t>, które są dla nas dostępne, z zastrzeżeniem, iż prawo do ich wykonywania w poszczególnych państwach członkowskich UE </a:t>
            </a:r>
            <a:r>
              <a:rPr i="1"/>
              <a:t>może być uwarunkowane spełnieniem dodatkowych wymogów.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DO CZEGO SŁUŻY EUROPASS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40">
                <a:solidFill>
                  <a:schemeClr val="accent4">
                    <a:hueOff val="-241732"/>
                    <a:satOff val="29417"/>
                    <a:lumOff val="20730"/>
                  </a:schemeClr>
                </a:solidFill>
              </a:defRPr>
            </a:lvl1pPr>
          </a:lstStyle>
          <a:p>
            <a:pPr/>
            <a:r>
              <a:t>DO CZEGO SŁUŻY EUROPASS?</a:t>
            </a:r>
          </a:p>
        </p:txBody>
      </p:sp>
      <p:sp>
        <p:nvSpPr>
          <p:cNvPr id="153" name="Program Europass może być wykorzystany podczas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297179" indent="-297179" defTabSz="379729">
              <a:spcBef>
                <a:spcPts val="2700"/>
              </a:spcBef>
              <a:defRPr sz="2470"/>
            </a:pPr>
            <a:r>
              <a:t>Program Europass może być wykorzystany podczas: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  <a:r>
              <a:t>- tworzenia kompletu dokumentów potwierdzających naszą karierę zawodową;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  <a:r>
              <a:t>- w celu potwierdzenia naszych kwalifikacji zawodowych zdobytych na kursach, stażach czy praktykach;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  <a:r>
              <a:t>- do udokumentowania naszego poziomu i osiągnięć językowych;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  <a:r>
              <a:t>- podczas szukania pracy w kraju jak i za granicą;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  <a:r>
              <a:t>- przy kontynuacji nauki za granicą;</a:t>
            </a:r>
          </a:p>
          <a:p>
            <a:pPr marL="0" indent="0" defTabSz="379729">
              <a:spcBef>
                <a:spcPts val="2700"/>
              </a:spcBef>
              <a:buSzTx/>
              <a:buNone/>
              <a:defRPr sz="2470"/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BIBLIOGRAFIA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BIBLIOGRAFIA</a:t>
            </a:r>
          </a:p>
        </p:txBody>
      </p:sp>
      <p:sp>
        <p:nvSpPr>
          <p:cNvPr id="156" name="https://europass.cedefop.europa.eu/pl/europass-support-centre/general-questions-europass/what-europass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rPr u="sng">
                <a:hlinkClick r:id="rId2" invalidUrl="" action="" tgtFrame="" tooltip="" history="1" highlightClick="0" endSnd="0"/>
              </a:rPr>
              <a:t>https://europass.cedefop.europa.eu/pl/europass-support-centre/general-questions-europass/what-europass</a:t>
            </a:r>
          </a:p>
          <a:p>
            <a:pPr/>
            <a:r>
              <a:rPr u="sng">
                <a:hlinkClick r:id="rId3" invalidUrl="" action="" tgtFrame="" tooltip="" history="1" highlightClick="0" endSnd="0"/>
              </a:rPr>
              <a:t>https://europass.org.pl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Gradient">
  <a:themeElements>
    <a:clrScheme name="Gradient">
      <a:dk1>
        <a:srgbClr val="FF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sx="100000" sy="100000" kx="0" ky="0" algn="b" rotWithShape="0" blurRad="76200" dist="0" dir="1890000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3998" dir="270000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Gradient">
  <a:themeElements>
    <a:clrScheme name="Gradient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sx="100000" sy="100000" kx="0" ky="0" algn="b" rotWithShape="0" blurRad="76200" dist="0" dir="1890000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3998" dir="270000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